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22"/>
  </p:notesMasterIdLst>
  <p:sldIdLst>
    <p:sldId id="256" r:id="rId2"/>
    <p:sldId id="304" r:id="rId3"/>
    <p:sldId id="271" r:id="rId4"/>
    <p:sldId id="306" r:id="rId5"/>
    <p:sldId id="297" r:id="rId6"/>
    <p:sldId id="257" r:id="rId7"/>
    <p:sldId id="274" r:id="rId8"/>
    <p:sldId id="282" r:id="rId9"/>
    <p:sldId id="280" r:id="rId10"/>
    <p:sldId id="299" r:id="rId11"/>
    <p:sldId id="308" r:id="rId12"/>
    <p:sldId id="301" r:id="rId13"/>
    <p:sldId id="302" r:id="rId14"/>
    <p:sldId id="303" r:id="rId15"/>
    <p:sldId id="281" r:id="rId16"/>
    <p:sldId id="309" r:id="rId17"/>
    <p:sldId id="300" r:id="rId18"/>
    <p:sldId id="298" r:id="rId19"/>
    <p:sldId id="279" r:id="rId20"/>
    <p:sldId id="3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vgonzalez@hotmail.com" initials="t" lastIdx="1" clrIdx="0">
    <p:extLst>
      <p:ext uri="{19B8F6BF-5375-455C-9EA6-DF929625EA0E}">
        <p15:presenceInfo xmlns:p15="http://schemas.microsoft.com/office/powerpoint/2012/main" userId="d044e846c1da66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p:cViewPr varScale="1">
        <p:scale>
          <a:sx n="62" d="100"/>
          <a:sy n="62" d="100"/>
        </p:scale>
        <p:origin x="7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varriale gonzalez" userId="71339d9db333374b" providerId="LiveId" clId="{5BB8ABFC-FB2C-4254-8583-5B12E97D1B0C}"/>
    <pc:docChg chg="modSld">
      <pc:chgData name="teresa varriale gonzalez" userId="71339d9db333374b" providerId="LiveId" clId="{5BB8ABFC-FB2C-4254-8583-5B12E97D1B0C}" dt="2021-03-30T23:32:26.621" v="1" actId="20577"/>
      <pc:docMkLst>
        <pc:docMk/>
      </pc:docMkLst>
      <pc:sldChg chg="modSp mod">
        <pc:chgData name="teresa varriale gonzalez" userId="71339d9db333374b" providerId="LiveId" clId="{5BB8ABFC-FB2C-4254-8583-5B12E97D1B0C}" dt="2021-03-30T23:32:26.621" v="1" actId="20577"/>
        <pc:sldMkLst>
          <pc:docMk/>
          <pc:sldMk cId="2830847200" sldId="256"/>
        </pc:sldMkLst>
        <pc:spChg chg="mod">
          <ac:chgData name="teresa varriale gonzalez" userId="71339d9db333374b" providerId="LiveId" clId="{5BB8ABFC-FB2C-4254-8583-5B12E97D1B0C}" dt="2021-03-30T23:32:26.621" v="1" actId="20577"/>
          <ac:spMkLst>
            <pc:docMk/>
            <pc:sldMk cId="2830847200" sldId="256"/>
            <ac:spMk id="2" creationId="{EBDFB708-D5CD-4BD9-B489-70A75FA9FE09}"/>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4C5F6C6-ED45-4C85-9987-10C0A1AA2BAB}"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FB318F40-4845-4E58-8CA0-5431C82E0242}">
      <dgm:prSet/>
      <dgm:spPr/>
      <dgm:t>
        <a:bodyPr/>
        <a:lstStyle/>
        <a:p>
          <a:pPr>
            <a:lnSpc>
              <a:spcPct val="100000"/>
            </a:lnSpc>
            <a:defRPr cap="all"/>
          </a:pPr>
          <a:r>
            <a:rPr lang="en-US"/>
            <a:t>Approach to language pedagogy that affirms and leverages students’ diverse and dynamic language practices (García &amp; li Wei, 2014;  García et al., 2017).</a:t>
          </a:r>
        </a:p>
      </dgm:t>
    </dgm:pt>
    <dgm:pt modelId="{C8DC0B26-30E7-4EDD-9C20-6BBF54066EE4}" type="parTrans" cxnId="{9DFDD328-8ED2-45EC-A4EF-0C2110873062}">
      <dgm:prSet/>
      <dgm:spPr/>
      <dgm:t>
        <a:bodyPr/>
        <a:lstStyle/>
        <a:p>
          <a:endParaRPr lang="en-US"/>
        </a:p>
      </dgm:t>
    </dgm:pt>
    <dgm:pt modelId="{F3EABF2C-25BB-466E-B209-C54899F25FE3}" type="sibTrans" cxnId="{9DFDD328-8ED2-45EC-A4EF-0C2110873062}">
      <dgm:prSet/>
      <dgm:spPr/>
      <dgm:t>
        <a:bodyPr/>
        <a:lstStyle/>
        <a:p>
          <a:endParaRPr lang="en-US"/>
        </a:p>
      </dgm:t>
    </dgm:pt>
    <dgm:pt modelId="{98B02B35-F4CB-4C7C-A42E-1E5B9B7950E3}">
      <dgm:prSet/>
      <dgm:spPr/>
      <dgm:t>
        <a:bodyPr/>
        <a:lstStyle/>
        <a:p>
          <a:pPr>
            <a:lnSpc>
              <a:spcPct val="100000"/>
            </a:lnSpc>
            <a:defRPr cap="all"/>
          </a:pPr>
          <a:r>
            <a:rPr lang="en-US"/>
            <a:t>Use of students’ linguistic and cultural repertoire to meet communicative and academic needs in English and other languages (García ,2009; 2 018).</a:t>
          </a:r>
        </a:p>
      </dgm:t>
    </dgm:pt>
    <dgm:pt modelId="{4C3A7F30-57E8-47CB-877E-97DD1265DFE2}" type="parTrans" cxnId="{6B44E3F5-D1AD-4392-8C81-E2DCD422D80A}">
      <dgm:prSet/>
      <dgm:spPr/>
      <dgm:t>
        <a:bodyPr/>
        <a:lstStyle/>
        <a:p>
          <a:endParaRPr lang="en-US"/>
        </a:p>
      </dgm:t>
    </dgm:pt>
    <dgm:pt modelId="{ED85D795-AFAE-4ABE-9BEF-6F72487FFDA2}" type="sibTrans" cxnId="{6B44E3F5-D1AD-4392-8C81-E2DCD422D80A}">
      <dgm:prSet/>
      <dgm:spPr/>
      <dgm:t>
        <a:bodyPr/>
        <a:lstStyle/>
        <a:p>
          <a:endParaRPr lang="en-US"/>
        </a:p>
      </dgm:t>
    </dgm:pt>
    <dgm:pt modelId="{716C9050-DB53-49B1-8C5F-084C8FB8E213}">
      <dgm:prSet/>
      <dgm:spPr/>
      <dgm:t>
        <a:bodyPr/>
        <a:lstStyle/>
        <a:p>
          <a:pPr>
            <a:lnSpc>
              <a:spcPct val="100000"/>
            </a:lnSpc>
            <a:defRPr cap="all"/>
          </a:pPr>
          <a:r>
            <a:rPr lang="en-US" dirty="0" err="1">
              <a:latin typeface="+mn-lt"/>
            </a:rPr>
            <a:t>Translanguaging</a:t>
          </a:r>
          <a:r>
            <a:rPr lang="en-US" dirty="0">
              <a:latin typeface="+mn-lt"/>
            </a:rPr>
            <a:t> validates </a:t>
          </a:r>
          <a:r>
            <a:rPr lang="en-US" b="1" dirty="0">
              <a:latin typeface="+mn-lt"/>
            </a:rPr>
            <a:t>multilingualism</a:t>
          </a:r>
          <a:r>
            <a:rPr lang="en-US" dirty="0">
              <a:latin typeface="+mn-lt"/>
            </a:rPr>
            <a:t> and </a:t>
          </a:r>
          <a:r>
            <a:rPr lang="en-US" b="1" dirty="0">
              <a:latin typeface="+mn-lt"/>
            </a:rPr>
            <a:t>multiculturalism</a:t>
          </a:r>
          <a:r>
            <a:rPr lang="en-US" dirty="0">
              <a:latin typeface="+mn-lt"/>
            </a:rPr>
            <a:t> as assets by drawing on the students’ diverse linguistic and cultural resources </a:t>
          </a:r>
          <a:r>
            <a:rPr lang="en-US" dirty="0">
              <a:effectLst/>
              <a:latin typeface="+mn-lt"/>
              <a:ea typeface="Times New Roman" panose="02020603050405020304" pitchFamily="18" charset="0"/>
            </a:rPr>
            <a:t>to support the academic and emotional needs of  students</a:t>
          </a:r>
          <a:r>
            <a:rPr lang="en-US" dirty="0">
              <a:effectLst/>
              <a:latin typeface="+mn-lt"/>
              <a:ea typeface="Calibri" panose="020F0502020204030204" pitchFamily="34" charset="0"/>
              <a:cs typeface="Times New Roman" panose="02020603050405020304" pitchFamily="18" charset="0"/>
            </a:rPr>
            <a:t>(García, 2009; Hurst &amp; Mona, 2017; </a:t>
          </a:r>
          <a:r>
            <a:rPr lang="en-US" dirty="0" err="1">
              <a:effectLst/>
              <a:latin typeface="+mn-lt"/>
              <a:ea typeface="Calibri" panose="020F0502020204030204" pitchFamily="34" charset="0"/>
              <a:cs typeface="Times New Roman" panose="02020603050405020304" pitchFamily="18" charset="0"/>
            </a:rPr>
            <a:t>Kleyn</a:t>
          </a:r>
          <a:r>
            <a:rPr lang="en-US" dirty="0">
              <a:effectLst/>
              <a:latin typeface="+mn-lt"/>
              <a:ea typeface="Calibri" panose="020F0502020204030204" pitchFamily="34" charset="0"/>
              <a:cs typeface="Times New Roman" panose="02020603050405020304" pitchFamily="18" charset="0"/>
            </a:rPr>
            <a:t> &amp; García, 2019</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dgm:t>
    </dgm:pt>
    <dgm:pt modelId="{8482EF6D-F0EC-411C-9015-D6905467415D}" type="parTrans" cxnId="{D574C987-46D8-446F-B433-DAB422DD0180}">
      <dgm:prSet/>
      <dgm:spPr/>
      <dgm:t>
        <a:bodyPr/>
        <a:lstStyle/>
        <a:p>
          <a:endParaRPr lang="en-US"/>
        </a:p>
      </dgm:t>
    </dgm:pt>
    <dgm:pt modelId="{D672A9A9-4F16-4ACE-A5C1-B6627F511722}" type="sibTrans" cxnId="{D574C987-46D8-446F-B433-DAB422DD0180}">
      <dgm:prSet/>
      <dgm:spPr/>
      <dgm:t>
        <a:bodyPr/>
        <a:lstStyle/>
        <a:p>
          <a:endParaRPr lang="en-US"/>
        </a:p>
      </dgm:t>
    </dgm:pt>
    <dgm:pt modelId="{E9D134F7-7238-4CB5-B44F-125C3189B77C}" type="pres">
      <dgm:prSet presAssocID="{C4C5F6C6-ED45-4C85-9987-10C0A1AA2BAB}" presName="vert0" presStyleCnt="0">
        <dgm:presLayoutVars>
          <dgm:dir/>
          <dgm:animOne val="branch"/>
          <dgm:animLvl val="lvl"/>
        </dgm:presLayoutVars>
      </dgm:prSet>
      <dgm:spPr/>
    </dgm:pt>
    <dgm:pt modelId="{A232230D-9A29-43A0-90F7-0452CD1E5288}" type="pres">
      <dgm:prSet presAssocID="{FB318F40-4845-4E58-8CA0-5431C82E0242}" presName="thickLine" presStyleLbl="alignNode1" presStyleIdx="0" presStyleCnt="3"/>
      <dgm:spPr/>
    </dgm:pt>
    <dgm:pt modelId="{B6AAD9F3-970E-4C19-8F9F-A5704A555953}" type="pres">
      <dgm:prSet presAssocID="{FB318F40-4845-4E58-8CA0-5431C82E0242}" presName="horz1" presStyleCnt="0"/>
      <dgm:spPr/>
    </dgm:pt>
    <dgm:pt modelId="{6FBF8A41-F960-49DC-8730-7A74F701A5E5}" type="pres">
      <dgm:prSet presAssocID="{FB318F40-4845-4E58-8CA0-5431C82E0242}" presName="tx1" presStyleLbl="revTx" presStyleIdx="0" presStyleCnt="3"/>
      <dgm:spPr/>
    </dgm:pt>
    <dgm:pt modelId="{FF8F5175-1404-453F-ACFF-21394F673471}" type="pres">
      <dgm:prSet presAssocID="{FB318F40-4845-4E58-8CA0-5431C82E0242}" presName="vert1" presStyleCnt="0"/>
      <dgm:spPr/>
    </dgm:pt>
    <dgm:pt modelId="{264C1FF0-588B-4AAF-BEEC-2C554E1159CC}" type="pres">
      <dgm:prSet presAssocID="{98B02B35-F4CB-4C7C-A42E-1E5B9B7950E3}" presName="thickLine" presStyleLbl="alignNode1" presStyleIdx="1" presStyleCnt="3"/>
      <dgm:spPr/>
    </dgm:pt>
    <dgm:pt modelId="{9E0AD986-82A3-4E7F-9965-C222F340300E}" type="pres">
      <dgm:prSet presAssocID="{98B02B35-F4CB-4C7C-A42E-1E5B9B7950E3}" presName="horz1" presStyleCnt="0"/>
      <dgm:spPr/>
    </dgm:pt>
    <dgm:pt modelId="{F0386BD7-626D-4996-A813-27D80604000B}" type="pres">
      <dgm:prSet presAssocID="{98B02B35-F4CB-4C7C-A42E-1E5B9B7950E3}" presName="tx1" presStyleLbl="revTx" presStyleIdx="1" presStyleCnt="3"/>
      <dgm:spPr/>
    </dgm:pt>
    <dgm:pt modelId="{EFCE43E5-4EE9-4403-B1DF-5A03184FCE20}" type="pres">
      <dgm:prSet presAssocID="{98B02B35-F4CB-4C7C-A42E-1E5B9B7950E3}" presName="vert1" presStyleCnt="0"/>
      <dgm:spPr/>
    </dgm:pt>
    <dgm:pt modelId="{0B81180E-0DDA-4C53-8EAB-1753E3BCC949}" type="pres">
      <dgm:prSet presAssocID="{716C9050-DB53-49B1-8C5F-084C8FB8E213}" presName="thickLine" presStyleLbl="alignNode1" presStyleIdx="2" presStyleCnt="3"/>
      <dgm:spPr/>
    </dgm:pt>
    <dgm:pt modelId="{8F68EDC3-051E-4117-B5F1-A1FA2EAA9D3B}" type="pres">
      <dgm:prSet presAssocID="{716C9050-DB53-49B1-8C5F-084C8FB8E213}" presName="horz1" presStyleCnt="0"/>
      <dgm:spPr/>
    </dgm:pt>
    <dgm:pt modelId="{E1AD9C64-541F-4289-BC98-84AF30D65307}" type="pres">
      <dgm:prSet presAssocID="{716C9050-DB53-49B1-8C5F-084C8FB8E213}" presName="tx1" presStyleLbl="revTx" presStyleIdx="2" presStyleCnt="3"/>
      <dgm:spPr/>
    </dgm:pt>
    <dgm:pt modelId="{8E92EF7A-41E3-4616-91E4-877B443BA750}" type="pres">
      <dgm:prSet presAssocID="{716C9050-DB53-49B1-8C5F-084C8FB8E213}" presName="vert1" presStyleCnt="0"/>
      <dgm:spPr/>
    </dgm:pt>
  </dgm:ptLst>
  <dgm:cxnLst>
    <dgm:cxn modelId="{9DFDD328-8ED2-45EC-A4EF-0C2110873062}" srcId="{C4C5F6C6-ED45-4C85-9987-10C0A1AA2BAB}" destId="{FB318F40-4845-4E58-8CA0-5431C82E0242}" srcOrd="0" destOrd="0" parTransId="{C8DC0B26-30E7-4EDD-9C20-6BBF54066EE4}" sibTransId="{F3EABF2C-25BB-466E-B209-C54899F25FE3}"/>
    <dgm:cxn modelId="{EC930977-1880-4DE1-AF6C-D0AD4919855B}" type="presOf" srcId="{716C9050-DB53-49B1-8C5F-084C8FB8E213}" destId="{E1AD9C64-541F-4289-BC98-84AF30D65307}" srcOrd="0" destOrd="0" presId="urn:microsoft.com/office/officeart/2008/layout/LinedList"/>
    <dgm:cxn modelId="{16D12159-AAB7-47D5-AC5C-22FBA05B828E}" type="presOf" srcId="{FB318F40-4845-4E58-8CA0-5431C82E0242}" destId="{6FBF8A41-F960-49DC-8730-7A74F701A5E5}" srcOrd="0" destOrd="0" presId="urn:microsoft.com/office/officeart/2008/layout/LinedList"/>
    <dgm:cxn modelId="{D574C987-46D8-446F-B433-DAB422DD0180}" srcId="{C4C5F6C6-ED45-4C85-9987-10C0A1AA2BAB}" destId="{716C9050-DB53-49B1-8C5F-084C8FB8E213}" srcOrd="2" destOrd="0" parTransId="{8482EF6D-F0EC-411C-9015-D6905467415D}" sibTransId="{D672A9A9-4F16-4ACE-A5C1-B6627F511722}"/>
    <dgm:cxn modelId="{0688D8CB-0AF9-42E0-B899-0FB843FE1E45}" type="presOf" srcId="{98B02B35-F4CB-4C7C-A42E-1E5B9B7950E3}" destId="{F0386BD7-626D-4996-A813-27D80604000B}" srcOrd="0" destOrd="0" presId="urn:microsoft.com/office/officeart/2008/layout/LinedList"/>
    <dgm:cxn modelId="{382E16E7-02EA-405C-8114-18AB2DF890A4}" type="presOf" srcId="{C4C5F6C6-ED45-4C85-9987-10C0A1AA2BAB}" destId="{E9D134F7-7238-4CB5-B44F-125C3189B77C}" srcOrd="0" destOrd="0" presId="urn:microsoft.com/office/officeart/2008/layout/LinedList"/>
    <dgm:cxn modelId="{6B44E3F5-D1AD-4392-8C81-E2DCD422D80A}" srcId="{C4C5F6C6-ED45-4C85-9987-10C0A1AA2BAB}" destId="{98B02B35-F4CB-4C7C-A42E-1E5B9B7950E3}" srcOrd="1" destOrd="0" parTransId="{4C3A7F30-57E8-47CB-877E-97DD1265DFE2}" sibTransId="{ED85D795-AFAE-4ABE-9BEF-6F72487FFDA2}"/>
    <dgm:cxn modelId="{9F139AFB-F18A-47FE-95E8-57E3974F5296}" type="presParOf" srcId="{E9D134F7-7238-4CB5-B44F-125C3189B77C}" destId="{A232230D-9A29-43A0-90F7-0452CD1E5288}" srcOrd="0" destOrd="0" presId="urn:microsoft.com/office/officeart/2008/layout/LinedList"/>
    <dgm:cxn modelId="{CC9930B8-BC11-4CC0-8CE6-FB71A006C2F6}" type="presParOf" srcId="{E9D134F7-7238-4CB5-B44F-125C3189B77C}" destId="{B6AAD9F3-970E-4C19-8F9F-A5704A555953}" srcOrd="1" destOrd="0" presId="urn:microsoft.com/office/officeart/2008/layout/LinedList"/>
    <dgm:cxn modelId="{C53B5DEF-E755-4166-BB74-CA0BA1A145FE}" type="presParOf" srcId="{B6AAD9F3-970E-4C19-8F9F-A5704A555953}" destId="{6FBF8A41-F960-49DC-8730-7A74F701A5E5}" srcOrd="0" destOrd="0" presId="urn:microsoft.com/office/officeart/2008/layout/LinedList"/>
    <dgm:cxn modelId="{245BAD04-67F7-4587-A8AB-45BA4574C02B}" type="presParOf" srcId="{B6AAD9F3-970E-4C19-8F9F-A5704A555953}" destId="{FF8F5175-1404-453F-ACFF-21394F673471}" srcOrd="1" destOrd="0" presId="urn:microsoft.com/office/officeart/2008/layout/LinedList"/>
    <dgm:cxn modelId="{5C5B5724-CCD5-4CB6-A007-E456A440C91F}" type="presParOf" srcId="{E9D134F7-7238-4CB5-B44F-125C3189B77C}" destId="{264C1FF0-588B-4AAF-BEEC-2C554E1159CC}" srcOrd="2" destOrd="0" presId="urn:microsoft.com/office/officeart/2008/layout/LinedList"/>
    <dgm:cxn modelId="{7F684C32-6BB0-4D68-BC42-557DA96AA4FC}" type="presParOf" srcId="{E9D134F7-7238-4CB5-B44F-125C3189B77C}" destId="{9E0AD986-82A3-4E7F-9965-C222F340300E}" srcOrd="3" destOrd="0" presId="urn:microsoft.com/office/officeart/2008/layout/LinedList"/>
    <dgm:cxn modelId="{1B079FED-1DAA-48BF-8B00-DD0F46C1CCB9}" type="presParOf" srcId="{9E0AD986-82A3-4E7F-9965-C222F340300E}" destId="{F0386BD7-626D-4996-A813-27D80604000B}" srcOrd="0" destOrd="0" presId="urn:microsoft.com/office/officeart/2008/layout/LinedList"/>
    <dgm:cxn modelId="{0A3130E5-C587-4D37-ACCE-81CE98870E8B}" type="presParOf" srcId="{9E0AD986-82A3-4E7F-9965-C222F340300E}" destId="{EFCE43E5-4EE9-4403-B1DF-5A03184FCE20}" srcOrd="1" destOrd="0" presId="urn:microsoft.com/office/officeart/2008/layout/LinedList"/>
    <dgm:cxn modelId="{E0C9D59F-A413-4E4F-95FD-0A62D3C7FED6}" type="presParOf" srcId="{E9D134F7-7238-4CB5-B44F-125C3189B77C}" destId="{0B81180E-0DDA-4C53-8EAB-1753E3BCC949}" srcOrd="4" destOrd="0" presId="urn:microsoft.com/office/officeart/2008/layout/LinedList"/>
    <dgm:cxn modelId="{25B35F0C-4ED7-4004-BCCD-DE685E5531DC}" type="presParOf" srcId="{E9D134F7-7238-4CB5-B44F-125C3189B77C}" destId="{8F68EDC3-051E-4117-B5F1-A1FA2EAA9D3B}" srcOrd="5" destOrd="0" presId="urn:microsoft.com/office/officeart/2008/layout/LinedList"/>
    <dgm:cxn modelId="{FB03B199-CBCC-445A-8D95-C1B6CAB0384C}" type="presParOf" srcId="{8F68EDC3-051E-4117-B5F1-A1FA2EAA9D3B}" destId="{E1AD9C64-541F-4289-BC98-84AF30D65307}" srcOrd="0" destOrd="0" presId="urn:microsoft.com/office/officeart/2008/layout/LinedList"/>
    <dgm:cxn modelId="{3E85CC89-2C21-412B-A85E-13F86C97DC3B}" type="presParOf" srcId="{8F68EDC3-051E-4117-B5F1-A1FA2EAA9D3B}" destId="{8E92EF7A-41E3-4616-91E4-877B443BA75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D18433-B288-4ECD-98D0-605A45574C1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8BCFCC-5867-4A85-9C99-13485C8612DB}">
      <dgm:prSet/>
      <dgm:spPr/>
      <dgm:t>
        <a:bodyPr/>
        <a:lstStyle/>
        <a:p>
          <a:r>
            <a:rPr lang="en-US"/>
            <a:t>E</a:t>
          </a:r>
          <a:r>
            <a:rPr lang="en-US" baseline="30000"/>
            <a:t>3</a:t>
          </a:r>
          <a:r>
            <a:rPr lang="en-US"/>
            <a:t> is a yearlong collaborative venture into equity and inclusive excellence supported by the Center for Academic Excellence and by Student Success Funding.</a:t>
          </a:r>
        </a:p>
      </dgm:t>
    </dgm:pt>
    <dgm:pt modelId="{C401C806-88B8-4F5C-BDD8-FC032E2D59F1}" type="parTrans" cxnId="{E3422A96-D5DA-4D6C-BD72-B8BDFB6988F8}">
      <dgm:prSet/>
      <dgm:spPr/>
      <dgm:t>
        <a:bodyPr/>
        <a:lstStyle/>
        <a:p>
          <a:endParaRPr lang="en-US"/>
        </a:p>
      </dgm:t>
    </dgm:pt>
    <dgm:pt modelId="{D838C353-4538-4A34-B389-232478DEE1B9}" type="sibTrans" cxnId="{E3422A96-D5DA-4D6C-BD72-B8BDFB6988F8}">
      <dgm:prSet/>
      <dgm:spPr/>
      <dgm:t>
        <a:bodyPr/>
        <a:lstStyle/>
        <a:p>
          <a:endParaRPr lang="en-US"/>
        </a:p>
      </dgm:t>
    </dgm:pt>
    <dgm:pt modelId="{47522471-B431-4D37-84E2-7F1E2288100A}">
      <dgm:prSet/>
      <dgm:spPr/>
      <dgm:t>
        <a:bodyPr/>
        <a:lstStyle/>
        <a:p>
          <a:r>
            <a:rPr lang="en-US"/>
            <a:t>Use of </a:t>
          </a:r>
          <a:r>
            <a:rPr lang="en-US" b="1"/>
            <a:t>reality pedagogy </a:t>
          </a:r>
          <a:r>
            <a:rPr lang="en-US"/>
            <a:t>(Emdin, 2016) to innovate our teaching and learning in classrooms and beyond. </a:t>
          </a:r>
        </a:p>
      </dgm:t>
    </dgm:pt>
    <dgm:pt modelId="{DE1A575C-33DB-4FAD-B0DA-4E6F55D1A542}" type="parTrans" cxnId="{034927E4-D208-414B-BEE0-280C88CFB9D2}">
      <dgm:prSet/>
      <dgm:spPr/>
      <dgm:t>
        <a:bodyPr/>
        <a:lstStyle/>
        <a:p>
          <a:endParaRPr lang="en-US"/>
        </a:p>
      </dgm:t>
    </dgm:pt>
    <dgm:pt modelId="{A5C5A154-801D-4ED7-92BE-565726C13084}" type="sibTrans" cxnId="{034927E4-D208-414B-BEE0-280C88CFB9D2}">
      <dgm:prSet/>
      <dgm:spPr/>
      <dgm:t>
        <a:bodyPr/>
        <a:lstStyle/>
        <a:p>
          <a:endParaRPr lang="en-US"/>
        </a:p>
      </dgm:t>
    </dgm:pt>
    <dgm:pt modelId="{0BF7B33E-E3CA-421C-AB84-EE25EAEB9518}">
      <dgm:prSet/>
      <dgm:spPr/>
      <dgm:t>
        <a:bodyPr/>
        <a:lstStyle/>
        <a:p>
          <a:r>
            <a:rPr lang="en-US"/>
            <a:t>Student success means more than completing a program or meeting a minimum GPA. Students learn beyond the classroom and beyond program outcomes.</a:t>
          </a:r>
        </a:p>
      </dgm:t>
    </dgm:pt>
    <dgm:pt modelId="{84622DDA-047F-45F0-9F36-6574CD49E37A}" type="parTrans" cxnId="{2F397BA9-EB8E-4669-B590-FC8A915E3756}">
      <dgm:prSet/>
      <dgm:spPr/>
      <dgm:t>
        <a:bodyPr/>
        <a:lstStyle/>
        <a:p>
          <a:endParaRPr lang="en-US"/>
        </a:p>
      </dgm:t>
    </dgm:pt>
    <dgm:pt modelId="{052AA646-DF66-4EB7-B0C6-5A30636B38F9}" type="sibTrans" cxnId="{2F397BA9-EB8E-4669-B590-FC8A915E3756}">
      <dgm:prSet/>
      <dgm:spPr/>
      <dgm:t>
        <a:bodyPr/>
        <a:lstStyle/>
        <a:p>
          <a:endParaRPr lang="en-US"/>
        </a:p>
      </dgm:t>
    </dgm:pt>
    <dgm:pt modelId="{D35419E7-1E3A-476A-BC3A-4BD891C48BBF}">
      <dgm:prSet/>
      <dgm:spPr/>
      <dgm:t>
        <a:bodyPr/>
        <a:lstStyle/>
        <a:p>
          <a:r>
            <a:rPr lang="en-US"/>
            <a:t>“</a:t>
          </a:r>
          <a:r>
            <a:rPr lang="en-US" i="1"/>
            <a:t>When students see themselves in the curriculum, they develop stronger relationships with both their teachers and peers—and with the content as well”</a:t>
          </a:r>
          <a:r>
            <a:rPr lang="en-US"/>
            <a:t> (Emdin 2016). </a:t>
          </a:r>
        </a:p>
      </dgm:t>
    </dgm:pt>
    <dgm:pt modelId="{2C9600BE-B2BC-46F9-9BF0-5867AA84B415}" type="parTrans" cxnId="{36ED8E11-ACCB-41F6-B5FF-A2C0B6D177FE}">
      <dgm:prSet/>
      <dgm:spPr/>
      <dgm:t>
        <a:bodyPr/>
        <a:lstStyle/>
        <a:p>
          <a:endParaRPr lang="en-US"/>
        </a:p>
      </dgm:t>
    </dgm:pt>
    <dgm:pt modelId="{30466A66-C696-4C1A-8259-BDBB65578F16}" type="sibTrans" cxnId="{36ED8E11-ACCB-41F6-B5FF-A2C0B6D177FE}">
      <dgm:prSet/>
      <dgm:spPr/>
      <dgm:t>
        <a:bodyPr/>
        <a:lstStyle/>
        <a:p>
          <a:endParaRPr lang="en-US"/>
        </a:p>
      </dgm:t>
    </dgm:pt>
    <dgm:pt modelId="{20D77B23-405E-4078-83F9-EAD8C849C75A}" type="pres">
      <dgm:prSet presAssocID="{24D18433-B288-4ECD-98D0-605A45574C1A}" presName="root" presStyleCnt="0">
        <dgm:presLayoutVars>
          <dgm:dir/>
          <dgm:resizeHandles val="exact"/>
        </dgm:presLayoutVars>
      </dgm:prSet>
      <dgm:spPr/>
    </dgm:pt>
    <dgm:pt modelId="{DE4E2978-DE03-41B8-A18A-D5E403E3CA48}" type="pres">
      <dgm:prSet presAssocID="{368BCFCC-5867-4A85-9C99-13485C8612DB}" presName="compNode" presStyleCnt="0"/>
      <dgm:spPr/>
    </dgm:pt>
    <dgm:pt modelId="{85777E7C-D13F-4AE9-A45C-E6F40C1CABF3}" type="pres">
      <dgm:prSet presAssocID="{368BCFCC-5867-4A85-9C99-13485C8612DB}" presName="bgRect" presStyleLbl="bgShp" presStyleIdx="0" presStyleCnt="4"/>
      <dgm:spPr/>
    </dgm:pt>
    <dgm:pt modelId="{604ED59C-1E30-49E2-A5C7-7B818ED12B6F}" type="pres">
      <dgm:prSet presAssocID="{368BCFCC-5867-4A85-9C99-13485C8612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09097FC-A494-4E77-A1F7-496B1836C16D}" type="pres">
      <dgm:prSet presAssocID="{368BCFCC-5867-4A85-9C99-13485C8612DB}" presName="spaceRect" presStyleCnt="0"/>
      <dgm:spPr/>
    </dgm:pt>
    <dgm:pt modelId="{D52723D0-C14C-41AC-ACF4-D6DAE7E09D0A}" type="pres">
      <dgm:prSet presAssocID="{368BCFCC-5867-4A85-9C99-13485C8612DB}" presName="parTx" presStyleLbl="revTx" presStyleIdx="0" presStyleCnt="4">
        <dgm:presLayoutVars>
          <dgm:chMax val="0"/>
          <dgm:chPref val="0"/>
        </dgm:presLayoutVars>
      </dgm:prSet>
      <dgm:spPr/>
    </dgm:pt>
    <dgm:pt modelId="{5CFD25FB-BD87-4825-B00D-84DDACC0ADDD}" type="pres">
      <dgm:prSet presAssocID="{D838C353-4538-4A34-B389-232478DEE1B9}" presName="sibTrans" presStyleCnt="0"/>
      <dgm:spPr/>
    </dgm:pt>
    <dgm:pt modelId="{50501F64-E3E1-4131-B595-3486D322E737}" type="pres">
      <dgm:prSet presAssocID="{47522471-B431-4D37-84E2-7F1E2288100A}" presName="compNode" presStyleCnt="0"/>
      <dgm:spPr/>
    </dgm:pt>
    <dgm:pt modelId="{7423C4C0-B84C-49E0-832B-29E9DE61FDAC}" type="pres">
      <dgm:prSet presAssocID="{47522471-B431-4D37-84E2-7F1E2288100A}" presName="bgRect" presStyleLbl="bgShp" presStyleIdx="1" presStyleCnt="4"/>
      <dgm:spPr/>
    </dgm:pt>
    <dgm:pt modelId="{23D19170-E7E9-46A2-93F6-FFFF2C6F52FE}" type="pres">
      <dgm:prSet presAssocID="{47522471-B431-4D37-84E2-7F1E2288100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EC237D8-8767-4E81-9B27-9ED1F1239EE6}" type="pres">
      <dgm:prSet presAssocID="{47522471-B431-4D37-84E2-7F1E2288100A}" presName="spaceRect" presStyleCnt="0"/>
      <dgm:spPr/>
    </dgm:pt>
    <dgm:pt modelId="{F8DD0AD9-F0FF-4EEA-9707-476B57E757D5}" type="pres">
      <dgm:prSet presAssocID="{47522471-B431-4D37-84E2-7F1E2288100A}" presName="parTx" presStyleLbl="revTx" presStyleIdx="1" presStyleCnt="4">
        <dgm:presLayoutVars>
          <dgm:chMax val="0"/>
          <dgm:chPref val="0"/>
        </dgm:presLayoutVars>
      </dgm:prSet>
      <dgm:spPr/>
    </dgm:pt>
    <dgm:pt modelId="{7090D2C2-837A-409F-BB13-6C5AF67A3679}" type="pres">
      <dgm:prSet presAssocID="{A5C5A154-801D-4ED7-92BE-565726C13084}" presName="sibTrans" presStyleCnt="0"/>
      <dgm:spPr/>
    </dgm:pt>
    <dgm:pt modelId="{F29972CC-5F68-4388-ADA0-479D0C52641B}" type="pres">
      <dgm:prSet presAssocID="{0BF7B33E-E3CA-421C-AB84-EE25EAEB9518}" presName="compNode" presStyleCnt="0"/>
      <dgm:spPr/>
    </dgm:pt>
    <dgm:pt modelId="{1F24771B-B5F1-41EF-B008-FA1164F26AAA}" type="pres">
      <dgm:prSet presAssocID="{0BF7B33E-E3CA-421C-AB84-EE25EAEB9518}" presName="bgRect" presStyleLbl="bgShp" presStyleIdx="2" presStyleCnt="4"/>
      <dgm:spPr/>
    </dgm:pt>
    <dgm:pt modelId="{7492FAE6-27AD-4553-A890-3ED84C0B0DD7}" type="pres">
      <dgm:prSet presAssocID="{0BF7B33E-E3CA-421C-AB84-EE25EAEB95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F1B4CB30-5FE8-4BCE-9429-64C2DE762433}" type="pres">
      <dgm:prSet presAssocID="{0BF7B33E-E3CA-421C-AB84-EE25EAEB9518}" presName="spaceRect" presStyleCnt="0"/>
      <dgm:spPr/>
    </dgm:pt>
    <dgm:pt modelId="{CE5028FA-B45B-4EDB-9CC3-FC2F880DC1F9}" type="pres">
      <dgm:prSet presAssocID="{0BF7B33E-E3CA-421C-AB84-EE25EAEB9518}" presName="parTx" presStyleLbl="revTx" presStyleIdx="2" presStyleCnt="4">
        <dgm:presLayoutVars>
          <dgm:chMax val="0"/>
          <dgm:chPref val="0"/>
        </dgm:presLayoutVars>
      </dgm:prSet>
      <dgm:spPr/>
    </dgm:pt>
    <dgm:pt modelId="{C17D2704-F3D4-4A35-AFE4-84521DB788A9}" type="pres">
      <dgm:prSet presAssocID="{052AA646-DF66-4EB7-B0C6-5A30636B38F9}" presName="sibTrans" presStyleCnt="0"/>
      <dgm:spPr/>
    </dgm:pt>
    <dgm:pt modelId="{49A8F344-B892-4E26-A7EB-43EF464558D2}" type="pres">
      <dgm:prSet presAssocID="{D35419E7-1E3A-476A-BC3A-4BD891C48BBF}" presName="compNode" presStyleCnt="0"/>
      <dgm:spPr/>
    </dgm:pt>
    <dgm:pt modelId="{3B0DEFB8-187B-4E8D-9F08-F8BE2544E452}" type="pres">
      <dgm:prSet presAssocID="{D35419E7-1E3A-476A-BC3A-4BD891C48BBF}" presName="bgRect" presStyleLbl="bgShp" presStyleIdx="3" presStyleCnt="4"/>
      <dgm:spPr/>
    </dgm:pt>
    <dgm:pt modelId="{6BA8F5E2-4ECB-4223-AEB6-9AACC4D713FF}" type="pres">
      <dgm:prSet presAssocID="{D35419E7-1E3A-476A-BC3A-4BD891C48B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7BA03FE5-75AB-47B5-9AAD-037099811771}" type="pres">
      <dgm:prSet presAssocID="{D35419E7-1E3A-476A-BC3A-4BD891C48BBF}" presName="spaceRect" presStyleCnt="0"/>
      <dgm:spPr/>
    </dgm:pt>
    <dgm:pt modelId="{DF15848E-FC57-4C98-BEF9-05EB845F487C}" type="pres">
      <dgm:prSet presAssocID="{D35419E7-1E3A-476A-BC3A-4BD891C48BBF}" presName="parTx" presStyleLbl="revTx" presStyleIdx="3" presStyleCnt="4">
        <dgm:presLayoutVars>
          <dgm:chMax val="0"/>
          <dgm:chPref val="0"/>
        </dgm:presLayoutVars>
      </dgm:prSet>
      <dgm:spPr/>
    </dgm:pt>
  </dgm:ptLst>
  <dgm:cxnLst>
    <dgm:cxn modelId="{36ED8E11-ACCB-41F6-B5FF-A2C0B6D177FE}" srcId="{24D18433-B288-4ECD-98D0-605A45574C1A}" destId="{D35419E7-1E3A-476A-BC3A-4BD891C48BBF}" srcOrd="3" destOrd="0" parTransId="{2C9600BE-B2BC-46F9-9BF0-5867AA84B415}" sibTransId="{30466A66-C696-4C1A-8259-BDBB65578F16}"/>
    <dgm:cxn modelId="{0465274F-4C2B-40B2-A8F2-BE1004E2B1FC}" type="presOf" srcId="{D35419E7-1E3A-476A-BC3A-4BD891C48BBF}" destId="{DF15848E-FC57-4C98-BEF9-05EB845F487C}" srcOrd="0" destOrd="0" presId="urn:microsoft.com/office/officeart/2018/2/layout/IconVerticalSolidList"/>
    <dgm:cxn modelId="{54679450-A9C3-4473-A1E0-7C177AA35068}" type="presOf" srcId="{0BF7B33E-E3CA-421C-AB84-EE25EAEB9518}" destId="{CE5028FA-B45B-4EDB-9CC3-FC2F880DC1F9}" srcOrd="0" destOrd="0" presId="urn:microsoft.com/office/officeart/2018/2/layout/IconVerticalSolidList"/>
    <dgm:cxn modelId="{4D4D5973-AB1A-463F-B571-F66E59237BD5}" type="presOf" srcId="{368BCFCC-5867-4A85-9C99-13485C8612DB}" destId="{D52723D0-C14C-41AC-ACF4-D6DAE7E09D0A}" srcOrd="0" destOrd="0" presId="urn:microsoft.com/office/officeart/2018/2/layout/IconVerticalSolidList"/>
    <dgm:cxn modelId="{FB2C1B8E-1291-4473-821A-7CF06F2938DC}" type="presOf" srcId="{24D18433-B288-4ECD-98D0-605A45574C1A}" destId="{20D77B23-405E-4078-83F9-EAD8C849C75A}" srcOrd="0" destOrd="0" presId="urn:microsoft.com/office/officeart/2018/2/layout/IconVerticalSolidList"/>
    <dgm:cxn modelId="{E3422A96-D5DA-4D6C-BD72-B8BDFB6988F8}" srcId="{24D18433-B288-4ECD-98D0-605A45574C1A}" destId="{368BCFCC-5867-4A85-9C99-13485C8612DB}" srcOrd="0" destOrd="0" parTransId="{C401C806-88B8-4F5C-BDD8-FC032E2D59F1}" sibTransId="{D838C353-4538-4A34-B389-232478DEE1B9}"/>
    <dgm:cxn modelId="{33C8E7A0-A53D-4DC3-8E15-2EDE2EB476BD}" type="presOf" srcId="{47522471-B431-4D37-84E2-7F1E2288100A}" destId="{F8DD0AD9-F0FF-4EEA-9707-476B57E757D5}" srcOrd="0" destOrd="0" presId="urn:microsoft.com/office/officeart/2018/2/layout/IconVerticalSolidList"/>
    <dgm:cxn modelId="{2F397BA9-EB8E-4669-B590-FC8A915E3756}" srcId="{24D18433-B288-4ECD-98D0-605A45574C1A}" destId="{0BF7B33E-E3CA-421C-AB84-EE25EAEB9518}" srcOrd="2" destOrd="0" parTransId="{84622DDA-047F-45F0-9F36-6574CD49E37A}" sibTransId="{052AA646-DF66-4EB7-B0C6-5A30636B38F9}"/>
    <dgm:cxn modelId="{034927E4-D208-414B-BEE0-280C88CFB9D2}" srcId="{24D18433-B288-4ECD-98D0-605A45574C1A}" destId="{47522471-B431-4D37-84E2-7F1E2288100A}" srcOrd="1" destOrd="0" parTransId="{DE1A575C-33DB-4FAD-B0DA-4E6F55D1A542}" sibTransId="{A5C5A154-801D-4ED7-92BE-565726C13084}"/>
    <dgm:cxn modelId="{A9B9F4FA-8F77-48A1-8496-C26FB66163D3}" type="presParOf" srcId="{20D77B23-405E-4078-83F9-EAD8C849C75A}" destId="{DE4E2978-DE03-41B8-A18A-D5E403E3CA48}" srcOrd="0" destOrd="0" presId="urn:microsoft.com/office/officeart/2018/2/layout/IconVerticalSolidList"/>
    <dgm:cxn modelId="{8552ED37-F889-4E8C-85B9-E9FDFD4A3B89}" type="presParOf" srcId="{DE4E2978-DE03-41B8-A18A-D5E403E3CA48}" destId="{85777E7C-D13F-4AE9-A45C-E6F40C1CABF3}" srcOrd="0" destOrd="0" presId="urn:microsoft.com/office/officeart/2018/2/layout/IconVerticalSolidList"/>
    <dgm:cxn modelId="{B230EB07-2231-4D2F-918A-98D1F7240383}" type="presParOf" srcId="{DE4E2978-DE03-41B8-A18A-D5E403E3CA48}" destId="{604ED59C-1E30-49E2-A5C7-7B818ED12B6F}" srcOrd="1" destOrd="0" presId="urn:microsoft.com/office/officeart/2018/2/layout/IconVerticalSolidList"/>
    <dgm:cxn modelId="{94A6235F-1597-455D-88BB-8FC6799F36CF}" type="presParOf" srcId="{DE4E2978-DE03-41B8-A18A-D5E403E3CA48}" destId="{C09097FC-A494-4E77-A1F7-496B1836C16D}" srcOrd="2" destOrd="0" presId="urn:microsoft.com/office/officeart/2018/2/layout/IconVerticalSolidList"/>
    <dgm:cxn modelId="{D7091753-9A80-45DC-8945-49FA012AE92A}" type="presParOf" srcId="{DE4E2978-DE03-41B8-A18A-D5E403E3CA48}" destId="{D52723D0-C14C-41AC-ACF4-D6DAE7E09D0A}" srcOrd="3" destOrd="0" presId="urn:microsoft.com/office/officeart/2018/2/layout/IconVerticalSolidList"/>
    <dgm:cxn modelId="{012C008F-F3E1-4EA7-87CD-D04E4D0B4BCE}" type="presParOf" srcId="{20D77B23-405E-4078-83F9-EAD8C849C75A}" destId="{5CFD25FB-BD87-4825-B00D-84DDACC0ADDD}" srcOrd="1" destOrd="0" presId="urn:microsoft.com/office/officeart/2018/2/layout/IconVerticalSolidList"/>
    <dgm:cxn modelId="{3D9A1F7E-135A-4970-BBF8-82831F26F291}" type="presParOf" srcId="{20D77B23-405E-4078-83F9-EAD8C849C75A}" destId="{50501F64-E3E1-4131-B595-3486D322E737}" srcOrd="2" destOrd="0" presId="urn:microsoft.com/office/officeart/2018/2/layout/IconVerticalSolidList"/>
    <dgm:cxn modelId="{091A4875-6A82-4E66-9894-6173DC9BC556}" type="presParOf" srcId="{50501F64-E3E1-4131-B595-3486D322E737}" destId="{7423C4C0-B84C-49E0-832B-29E9DE61FDAC}" srcOrd="0" destOrd="0" presId="urn:microsoft.com/office/officeart/2018/2/layout/IconVerticalSolidList"/>
    <dgm:cxn modelId="{55DB646C-E6F0-461D-B0B4-088193574894}" type="presParOf" srcId="{50501F64-E3E1-4131-B595-3486D322E737}" destId="{23D19170-E7E9-46A2-93F6-FFFF2C6F52FE}" srcOrd="1" destOrd="0" presId="urn:microsoft.com/office/officeart/2018/2/layout/IconVerticalSolidList"/>
    <dgm:cxn modelId="{C6A34EAE-CD36-416E-9A69-7AA57D3B7ED5}" type="presParOf" srcId="{50501F64-E3E1-4131-B595-3486D322E737}" destId="{9EC237D8-8767-4E81-9B27-9ED1F1239EE6}" srcOrd="2" destOrd="0" presId="urn:microsoft.com/office/officeart/2018/2/layout/IconVerticalSolidList"/>
    <dgm:cxn modelId="{8F8B8F93-96BA-4B1D-9767-B796099EC072}" type="presParOf" srcId="{50501F64-E3E1-4131-B595-3486D322E737}" destId="{F8DD0AD9-F0FF-4EEA-9707-476B57E757D5}" srcOrd="3" destOrd="0" presId="urn:microsoft.com/office/officeart/2018/2/layout/IconVerticalSolidList"/>
    <dgm:cxn modelId="{BCDCC475-742D-4F41-9D47-D1AB321E7857}" type="presParOf" srcId="{20D77B23-405E-4078-83F9-EAD8C849C75A}" destId="{7090D2C2-837A-409F-BB13-6C5AF67A3679}" srcOrd="3" destOrd="0" presId="urn:microsoft.com/office/officeart/2018/2/layout/IconVerticalSolidList"/>
    <dgm:cxn modelId="{8A3FEF6C-DF4E-43E6-AF40-EE5211D81A44}" type="presParOf" srcId="{20D77B23-405E-4078-83F9-EAD8C849C75A}" destId="{F29972CC-5F68-4388-ADA0-479D0C52641B}" srcOrd="4" destOrd="0" presId="urn:microsoft.com/office/officeart/2018/2/layout/IconVerticalSolidList"/>
    <dgm:cxn modelId="{AACA9A4C-08E9-45C4-B8CF-E4C5254FB513}" type="presParOf" srcId="{F29972CC-5F68-4388-ADA0-479D0C52641B}" destId="{1F24771B-B5F1-41EF-B008-FA1164F26AAA}" srcOrd="0" destOrd="0" presId="urn:microsoft.com/office/officeart/2018/2/layout/IconVerticalSolidList"/>
    <dgm:cxn modelId="{EF1BA980-ABCA-440A-A38A-E79BA2180EB2}" type="presParOf" srcId="{F29972CC-5F68-4388-ADA0-479D0C52641B}" destId="{7492FAE6-27AD-4553-A890-3ED84C0B0DD7}" srcOrd="1" destOrd="0" presId="urn:microsoft.com/office/officeart/2018/2/layout/IconVerticalSolidList"/>
    <dgm:cxn modelId="{5BA8670A-B063-42B5-BDD3-4FF2AAADD846}" type="presParOf" srcId="{F29972CC-5F68-4388-ADA0-479D0C52641B}" destId="{F1B4CB30-5FE8-4BCE-9429-64C2DE762433}" srcOrd="2" destOrd="0" presId="urn:microsoft.com/office/officeart/2018/2/layout/IconVerticalSolidList"/>
    <dgm:cxn modelId="{59C3F605-B8E7-4E35-B4A0-1FBAF5454874}" type="presParOf" srcId="{F29972CC-5F68-4388-ADA0-479D0C52641B}" destId="{CE5028FA-B45B-4EDB-9CC3-FC2F880DC1F9}" srcOrd="3" destOrd="0" presId="urn:microsoft.com/office/officeart/2018/2/layout/IconVerticalSolidList"/>
    <dgm:cxn modelId="{CAEBE188-B548-4BEF-91E1-C607D9ACE56E}" type="presParOf" srcId="{20D77B23-405E-4078-83F9-EAD8C849C75A}" destId="{C17D2704-F3D4-4A35-AFE4-84521DB788A9}" srcOrd="5" destOrd="0" presId="urn:microsoft.com/office/officeart/2018/2/layout/IconVerticalSolidList"/>
    <dgm:cxn modelId="{0722184B-A069-4DDE-A6F8-439740B26FD8}" type="presParOf" srcId="{20D77B23-405E-4078-83F9-EAD8C849C75A}" destId="{49A8F344-B892-4E26-A7EB-43EF464558D2}" srcOrd="6" destOrd="0" presId="urn:microsoft.com/office/officeart/2018/2/layout/IconVerticalSolidList"/>
    <dgm:cxn modelId="{ACFDF6F4-E732-4079-AF5A-599FE1E62444}" type="presParOf" srcId="{49A8F344-B892-4E26-A7EB-43EF464558D2}" destId="{3B0DEFB8-187B-4E8D-9F08-F8BE2544E452}" srcOrd="0" destOrd="0" presId="urn:microsoft.com/office/officeart/2018/2/layout/IconVerticalSolidList"/>
    <dgm:cxn modelId="{874F4C4F-16E5-42A2-B052-DCBD77ECB19A}" type="presParOf" srcId="{49A8F344-B892-4E26-A7EB-43EF464558D2}" destId="{6BA8F5E2-4ECB-4223-AEB6-9AACC4D713FF}" srcOrd="1" destOrd="0" presId="urn:microsoft.com/office/officeart/2018/2/layout/IconVerticalSolidList"/>
    <dgm:cxn modelId="{3EBE3829-0862-4403-AD73-5FB4773DB1D2}" type="presParOf" srcId="{49A8F344-B892-4E26-A7EB-43EF464558D2}" destId="{7BA03FE5-75AB-47B5-9AAD-037099811771}" srcOrd="2" destOrd="0" presId="urn:microsoft.com/office/officeart/2018/2/layout/IconVerticalSolidList"/>
    <dgm:cxn modelId="{F49DEDB8-EA73-4C4E-92D6-92D8A808B5AD}" type="presParOf" srcId="{49A8F344-B892-4E26-A7EB-43EF464558D2}" destId="{DF15848E-FC57-4C98-BEF9-05EB845F48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059B0-E7F1-4436-AA33-02B5DFBB275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BF11FB0-B004-445E-B06E-B89F9922D299}">
      <dgm:prSet/>
      <dgm:spPr/>
      <dgm:t>
        <a:bodyPr/>
        <a:lstStyle/>
        <a:p>
          <a:r>
            <a:rPr lang="en-US" dirty="0"/>
            <a:t>Incorporate the students’ native language  into the classroom, mentoring, and advising sessions</a:t>
          </a:r>
        </a:p>
      </dgm:t>
    </dgm:pt>
    <dgm:pt modelId="{E2F78D8F-2FFF-4E8B-B992-87A3E405DCF9}" type="parTrans" cxnId="{0D677355-D298-472E-9E91-D3682AFCE5ED}">
      <dgm:prSet/>
      <dgm:spPr/>
      <dgm:t>
        <a:bodyPr/>
        <a:lstStyle/>
        <a:p>
          <a:endParaRPr lang="en-US"/>
        </a:p>
      </dgm:t>
    </dgm:pt>
    <dgm:pt modelId="{F2BE9364-2863-48D7-B367-A408CCAD2953}" type="sibTrans" cxnId="{0D677355-D298-472E-9E91-D3682AFCE5ED}">
      <dgm:prSet/>
      <dgm:spPr/>
      <dgm:t>
        <a:bodyPr/>
        <a:lstStyle/>
        <a:p>
          <a:endParaRPr lang="en-US"/>
        </a:p>
      </dgm:t>
    </dgm:pt>
    <dgm:pt modelId="{451438E2-E560-4F2F-A56A-FB9299BBE80E}">
      <dgm:prSet/>
      <dgm:spPr/>
      <dgm:t>
        <a:bodyPr/>
        <a:lstStyle/>
        <a:p>
          <a:r>
            <a:rPr lang="en-US"/>
            <a:t>Provide opportunities for students to use their native language</a:t>
          </a:r>
        </a:p>
      </dgm:t>
    </dgm:pt>
    <dgm:pt modelId="{DA4C04FE-6E54-48CB-B55E-B3E7D77E0811}" type="parTrans" cxnId="{3BA85873-FCBF-4757-B588-0FA8CA132832}">
      <dgm:prSet/>
      <dgm:spPr/>
      <dgm:t>
        <a:bodyPr/>
        <a:lstStyle/>
        <a:p>
          <a:endParaRPr lang="en-US"/>
        </a:p>
      </dgm:t>
    </dgm:pt>
    <dgm:pt modelId="{368D1883-A3D2-4BA3-88B7-E7D45F3B5DB2}" type="sibTrans" cxnId="{3BA85873-FCBF-4757-B588-0FA8CA132832}">
      <dgm:prSet/>
      <dgm:spPr/>
      <dgm:t>
        <a:bodyPr/>
        <a:lstStyle/>
        <a:p>
          <a:endParaRPr lang="en-US"/>
        </a:p>
      </dgm:t>
    </dgm:pt>
    <dgm:pt modelId="{BEBC1487-49CF-450E-8998-E6871A2A7619}">
      <dgm:prSet/>
      <dgm:spPr/>
      <dgm:t>
        <a:bodyPr/>
        <a:lstStyle/>
        <a:p>
          <a:r>
            <a:rPr lang="en-US"/>
            <a:t>Allow students to speak their language to help lower proficiency peers</a:t>
          </a:r>
        </a:p>
      </dgm:t>
    </dgm:pt>
    <dgm:pt modelId="{90BB91FE-25CD-49F9-A63A-B14084381BE7}" type="parTrans" cxnId="{D749EA3A-F20B-4C94-A2EB-8ED2D24FDF66}">
      <dgm:prSet/>
      <dgm:spPr/>
      <dgm:t>
        <a:bodyPr/>
        <a:lstStyle/>
        <a:p>
          <a:endParaRPr lang="en-US"/>
        </a:p>
      </dgm:t>
    </dgm:pt>
    <dgm:pt modelId="{FA247F85-810C-4717-ACCE-D342FD74311C}" type="sibTrans" cxnId="{D749EA3A-F20B-4C94-A2EB-8ED2D24FDF66}">
      <dgm:prSet/>
      <dgm:spPr/>
      <dgm:t>
        <a:bodyPr/>
        <a:lstStyle/>
        <a:p>
          <a:endParaRPr lang="en-US"/>
        </a:p>
      </dgm:t>
    </dgm:pt>
    <dgm:pt modelId="{ACEE2347-4FCA-46C5-A438-6D7F98E15D08}">
      <dgm:prSet/>
      <dgm:spPr/>
      <dgm:t>
        <a:bodyPr/>
        <a:lstStyle/>
        <a:p>
          <a:r>
            <a:rPr lang="en-US"/>
            <a:t>Use surveys to find out about my students’ cultural and linguistic background</a:t>
          </a:r>
        </a:p>
      </dgm:t>
    </dgm:pt>
    <dgm:pt modelId="{678751C8-61D8-46A1-8F68-D3AAA754EA45}" type="parTrans" cxnId="{55453EE9-5276-41FE-804E-4B749AB83A2F}">
      <dgm:prSet/>
      <dgm:spPr/>
      <dgm:t>
        <a:bodyPr/>
        <a:lstStyle/>
        <a:p>
          <a:endParaRPr lang="en-US"/>
        </a:p>
      </dgm:t>
    </dgm:pt>
    <dgm:pt modelId="{490872E2-A885-4693-A22C-A53C3A9104C2}" type="sibTrans" cxnId="{55453EE9-5276-41FE-804E-4B749AB83A2F}">
      <dgm:prSet/>
      <dgm:spPr/>
      <dgm:t>
        <a:bodyPr/>
        <a:lstStyle/>
        <a:p>
          <a:endParaRPr lang="en-US"/>
        </a:p>
      </dgm:t>
    </dgm:pt>
    <dgm:pt modelId="{FEC0AC6D-AE90-410F-945D-AABAE8904508}">
      <dgm:prSet/>
      <dgm:spPr/>
      <dgm:t>
        <a:bodyPr/>
        <a:lstStyle/>
        <a:p>
          <a:r>
            <a:rPr lang="en-US" dirty="0"/>
            <a:t>Spend time outside learning about the cultures and languages of your students/mentees</a:t>
          </a:r>
        </a:p>
      </dgm:t>
    </dgm:pt>
    <dgm:pt modelId="{25C8B1A2-C8A2-49ED-A750-22B31601BB89}" type="parTrans" cxnId="{CA4B7836-7577-4F13-BC67-0EBCF5F537E8}">
      <dgm:prSet/>
      <dgm:spPr/>
      <dgm:t>
        <a:bodyPr/>
        <a:lstStyle/>
        <a:p>
          <a:endParaRPr lang="en-US"/>
        </a:p>
      </dgm:t>
    </dgm:pt>
    <dgm:pt modelId="{3FB95AE8-A852-4F71-A2C3-F9847E9A43BF}" type="sibTrans" cxnId="{CA4B7836-7577-4F13-BC67-0EBCF5F537E8}">
      <dgm:prSet/>
      <dgm:spPr/>
      <dgm:t>
        <a:bodyPr/>
        <a:lstStyle/>
        <a:p>
          <a:endParaRPr lang="en-US"/>
        </a:p>
      </dgm:t>
    </dgm:pt>
    <dgm:pt modelId="{7C27F22D-B56F-4C48-A31C-EFC49D71F388}">
      <dgm:prSet/>
      <dgm:spPr/>
      <dgm:t>
        <a:bodyPr/>
        <a:lstStyle/>
        <a:p>
          <a:r>
            <a:rPr lang="en-US" dirty="0"/>
            <a:t>Learn words or phrases in the students’ native language for your greetings or throughout the sessions </a:t>
          </a:r>
        </a:p>
      </dgm:t>
    </dgm:pt>
    <dgm:pt modelId="{EA232BD2-0B26-4E73-95DC-655ECB8DD7F1}" type="parTrans" cxnId="{EAC8766E-851B-44E7-AD0F-489D9FDA38E2}">
      <dgm:prSet/>
      <dgm:spPr/>
      <dgm:t>
        <a:bodyPr/>
        <a:lstStyle/>
        <a:p>
          <a:endParaRPr lang="en-US"/>
        </a:p>
      </dgm:t>
    </dgm:pt>
    <dgm:pt modelId="{3C8B255A-D2E0-4E2C-8D59-B5E5AC8A22A3}" type="sibTrans" cxnId="{EAC8766E-851B-44E7-AD0F-489D9FDA38E2}">
      <dgm:prSet/>
      <dgm:spPr/>
      <dgm:t>
        <a:bodyPr/>
        <a:lstStyle/>
        <a:p>
          <a:endParaRPr lang="en-US"/>
        </a:p>
      </dgm:t>
    </dgm:pt>
    <dgm:pt modelId="{035F3B5B-659E-480D-9C65-CAD11F834EA3}">
      <dgm:prSet/>
      <dgm:spPr/>
      <dgm:t>
        <a:bodyPr/>
        <a:lstStyle/>
        <a:p>
          <a:r>
            <a:rPr lang="en-US" dirty="0"/>
            <a:t>Involve students in activities to share their language and culture with the group( food, music, dance, sport,  and traditions)</a:t>
          </a:r>
        </a:p>
      </dgm:t>
    </dgm:pt>
    <dgm:pt modelId="{261A3265-368B-4F34-A05D-342C8C582A52}" type="parTrans" cxnId="{BCF77685-857A-4A78-BCDB-DD57069F7C72}">
      <dgm:prSet/>
      <dgm:spPr/>
      <dgm:t>
        <a:bodyPr/>
        <a:lstStyle/>
        <a:p>
          <a:endParaRPr lang="en-US"/>
        </a:p>
      </dgm:t>
    </dgm:pt>
    <dgm:pt modelId="{17FE47B4-84B3-4A78-91B5-21D782CD9273}" type="sibTrans" cxnId="{BCF77685-857A-4A78-BCDB-DD57069F7C72}">
      <dgm:prSet/>
      <dgm:spPr/>
      <dgm:t>
        <a:bodyPr/>
        <a:lstStyle/>
        <a:p>
          <a:endParaRPr lang="en-US"/>
        </a:p>
      </dgm:t>
    </dgm:pt>
    <dgm:pt modelId="{E8C0BF98-ED06-4AA2-B668-934BCBB42690}">
      <dgm:prSet/>
      <dgm:spPr/>
      <dgm:t>
        <a:bodyPr/>
        <a:lstStyle/>
        <a:p>
          <a:r>
            <a:rPr lang="en-US" dirty="0"/>
            <a:t>Ask for student input when planning lessons and activities</a:t>
          </a:r>
        </a:p>
      </dgm:t>
    </dgm:pt>
    <dgm:pt modelId="{426BEEDD-368A-45AA-8CCF-C2AD473FC7FA}" type="parTrans" cxnId="{9641D831-40A0-47FD-9BB7-377794296D95}">
      <dgm:prSet/>
      <dgm:spPr/>
      <dgm:t>
        <a:bodyPr/>
        <a:lstStyle/>
        <a:p>
          <a:endParaRPr lang="en-US"/>
        </a:p>
      </dgm:t>
    </dgm:pt>
    <dgm:pt modelId="{97AC01FF-A2D2-4E42-8EEF-348B5FA4C643}" type="sibTrans" cxnId="{9641D831-40A0-47FD-9BB7-377794296D95}">
      <dgm:prSet/>
      <dgm:spPr/>
      <dgm:t>
        <a:bodyPr/>
        <a:lstStyle/>
        <a:p>
          <a:endParaRPr lang="en-US"/>
        </a:p>
      </dgm:t>
    </dgm:pt>
    <dgm:pt modelId="{6766ED39-829C-48F6-B639-890382A002FC}">
      <dgm:prSet/>
      <dgm:spPr/>
      <dgm:t>
        <a:bodyPr/>
        <a:lstStyle/>
        <a:p>
          <a:r>
            <a:rPr lang="en-US" dirty="0"/>
            <a:t>Relate content and communicative strategies to the linguistic and cultural background of your students</a:t>
          </a:r>
        </a:p>
      </dgm:t>
    </dgm:pt>
    <dgm:pt modelId="{9D101898-DF39-4FEB-8418-33FF16DC517D}" type="sibTrans" cxnId="{6105CAFD-0AE7-4D34-8619-2CD989C31CF1}">
      <dgm:prSet/>
      <dgm:spPr/>
      <dgm:t>
        <a:bodyPr/>
        <a:lstStyle/>
        <a:p>
          <a:endParaRPr lang="en-US"/>
        </a:p>
      </dgm:t>
    </dgm:pt>
    <dgm:pt modelId="{2DEC2F70-FFA4-4015-8489-2F9EEFD7ABCE}" type="parTrans" cxnId="{6105CAFD-0AE7-4D34-8619-2CD989C31CF1}">
      <dgm:prSet/>
      <dgm:spPr/>
      <dgm:t>
        <a:bodyPr/>
        <a:lstStyle/>
        <a:p>
          <a:endParaRPr lang="en-US"/>
        </a:p>
      </dgm:t>
    </dgm:pt>
    <dgm:pt modelId="{52F235FE-146B-4395-8F5F-0800DF8459A2}" type="pres">
      <dgm:prSet presAssocID="{532059B0-E7F1-4436-AA33-02B5DFBB2757}" presName="Name0" presStyleCnt="0">
        <dgm:presLayoutVars>
          <dgm:dir/>
          <dgm:resizeHandles val="exact"/>
        </dgm:presLayoutVars>
      </dgm:prSet>
      <dgm:spPr/>
    </dgm:pt>
    <dgm:pt modelId="{F34F90EC-B3E1-4D34-9C80-63532A8AD0CC}" type="pres">
      <dgm:prSet presAssocID="{1BF11FB0-B004-445E-B06E-B89F9922D299}" presName="node" presStyleLbl="node1" presStyleIdx="0" presStyleCnt="9">
        <dgm:presLayoutVars>
          <dgm:bulletEnabled val="1"/>
        </dgm:presLayoutVars>
      </dgm:prSet>
      <dgm:spPr/>
    </dgm:pt>
    <dgm:pt modelId="{823B7363-3102-4BF3-AC4A-B057DFE8DA29}" type="pres">
      <dgm:prSet presAssocID="{F2BE9364-2863-48D7-B367-A408CCAD2953}" presName="sibTrans" presStyleLbl="sibTrans1D1" presStyleIdx="0" presStyleCnt="8"/>
      <dgm:spPr/>
    </dgm:pt>
    <dgm:pt modelId="{275A38C5-5DEF-4EA2-A4CC-F2C1377839FC}" type="pres">
      <dgm:prSet presAssocID="{F2BE9364-2863-48D7-B367-A408CCAD2953}" presName="connectorText" presStyleLbl="sibTrans1D1" presStyleIdx="0" presStyleCnt="8"/>
      <dgm:spPr/>
    </dgm:pt>
    <dgm:pt modelId="{C926EB07-C506-4C6E-A943-72A891F1C846}" type="pres">
      <dgm:prSet presAssocID="{451438E2-E560-4F2F-A56A-FB9299BBE80E}" presName="node" presStyleLbl="node1" presStyleIdx="1" presStyleCnt="9">
        <dgm:presLayoutVars>
          <dgm:bulletEnabled val="1"/>
        </dgm:presLayoutVars>
      </dgm:prSet>
      <dgm:spPr/>
    </dgm:pt>
    <dgm:pt modelId="{58E14FC4-A586-4742-8AA5-7EDE74AC4851}" type="pres">
      <dgm:prSet presAssocID="{368D1883-A3D2-4BA3-88B7-E7D45F3B5DB2}" presName="sibTrans" presStyleLbl="sibTrans1D1" presStyleIdx="1" presStyleCnt="8"/>
      <dgm:spPr/>
    </dgm:pt>
    <dgm:pt modelId="{4E1C3EF0-2B4E-40EC-808E-C6D30C194B35}" type="pres">
      <dgm:prSet presAssocID="{368D1883-A3D2-4BA3-88B7-E7D45F3B5DB2}" presName="connectorText" presStyleLbl="sibTrans1D1" presStyleIdx="1" presStyleCnt="8"/>
      <dgm:spPr/>
    </dgm:pt>
    <dgm:pt modelId="{B2FA18F8-2FF6-4DA4-9620-EA8FEEBEF44F}" type="pres">
      <dgm:prSet presAssocID="{BEBC1487-49CF-450E-8998-E6871A2A7619}" presName="node" presStyleLbl="node1" presStyleIdx="2" presStyleCnt="9">
        <dgm:presLayoutVars>
          <dgm:bulletEnabled val="1"/>
        </dgm:presLayoutVars>
      </dgm:prSet>
      <dgm:spPr/>
    </dgm:pt>
    <dgm:pt modelId="{9F509ED1-B97B-4EA7-99BC-5ADEFC144C0E}" type="pres">
      <dgm:prSet presAssocID="{FA247F85-810C-4717-ACCE-D342FD74311C}" presName="sibTrans" presStyleLbl="sibTrans1D1" presStyleIdx="2" presStyleCnt="8"/>
      <dgm:spPr/>
    </dgm:pt>
    <dgm:pt modelId="{ED69105B-9E9B-48D7-B1DD-6997F5D135B5}" type="pres">
      <dgm:prSet presAssocID="{FA247F85-810C-4717-ACCE-D342FD74311C}" presName="connectorText" presStyleLbl="sibTrans1D1" presStyleIdx="2" presStyleCnt="8"/>
      <dgm:spPr/>
    </dgm:pt>
    <dgm:pt modelId="{B6FC1CB6-29AF-4C1E-9A1F-AEBCA2DE91CD}" type="pres">
      <dgm:prSet presAssocID="{ACEE2347-4FCA-46C5-A438-6D7F98E15D08}" presName="node" presStyleLbl="node1" presStyleIdx="3" presStyleCnt="9">
        <dgm:presLayoutVars>
          <dgm:bulletEnabled val="1"/>
        </dgm:presLayoutVars>
      </dgm:prSet>
      <dgm:spPr/>
    </dgm:pt>
    <dgm:pt modelId="{8687CC79-FD79-4ADD-9B3D-2D3CE0BEE7EA}" type="pres">
      <dgm:prSet presAssocID="{490872E2-A885-4693-A22C-A53C3A9104C2}" presName="sibTrans" presStyleLbl="sibTrans1D1" presStyleIdx="3" presStyleCnt="8"/>
      <dgm:spPr/>
    </dgm:pt>
    <dgm:pt modelId="{C55E6865-8E34-49D3-8042-1202A1AD0952}" type="pres">
      <dgm:prSet presAssocID="{490872E2-A885-4693-A22C-A53C3A9104C2}" presName="connectorText" presStyleLbl="sibTrans1D1" presStyleIdx="3" presStyleCnt="8"/>
      <dgm:spPr/>
    </dgm:pt>
    <dgm:pt modelId="{523722EC-C686-4072-9FBB-F1A33D3FBB87}" type="pres">
      <dgm:prSet presAssocID="{FEC0AC6D-AE90-410F-945D-AABAE8904508}" presName="node" presStyleLbl="node1" presStyleIdx="4" presStyleCnt="9">
        <dgm:presLayoutVars>
          <dgm:bulletEnabled val="1"/>
        </dgm:presLayoutVars>
      </dgm:prSet>
      <dgm:spPr/>
    </dgm:pt>
    <dgm:pt modelId="{436410B4-CC3C-4EFB-AA65-A16367E35B53}" type="pres">
      <dgm:prSet presAssocID="{3FB95AE8-A852-4F71-A2C3-F9847E9A43BF}" presName="sibTrans" presStyleLbl="sibTrans1D1" presStyleIdx="4" presStyleCnt="8"/>
      <dgm:spPr/>
    </dgm:pt>
    <dgm:pt modelId="{503B8D73-B70D-4195-BE2F-F8E10E0DCFFB}" type="pres">
      <dgm:prSet presAssocID="{3FB95AE8-A852-4F71-A2C3-F9847E9A43BF}" presName="connectorText" presStyleLbl="sibTrans1D1" presStyleIdx="4" presStyleCnt="8"/>
      <dgm:spPr/>
    </dgm:pt>
    <dgm:pt modelId="{D16A9BD8-8EFC-4408-A717-C8B6B0F36BF6}" type="pres">
      <dgm:prSet presAssocID="{7C27F22D-B56F-4C48-A31C-EFC49D71F388}" presName="node" presStyleLbl="node1" presStyleIdx="5" presStyleCnt="9">
        <dgm:presLayoutVars>
          <dgm:bulletEnabled val="1"/>
        </dgm:presLayoutVars>
      </dgm:prSet>
      <dgm:spPr/>
    </dgm:pt>
    <dgm:pt modelId="{A856D8BA-2B9E-45AE-BF0F-FDF0FFE0B4AA}" type="pres">
      <dgm:prSet presAssocID="{3C8B255A-D2E0-4E2C-8D59-B5E5AC8A22A3}" presName="sibTrans" presStyleLbl="sibTrans1D1" presStyleIdx="5" presStyleCnt="8"/>
      <dgm:spPr/>
    </dgm:pt>
    <dgm:pt modelId="{6D3E897E-4FCD-45A7-A084-D191CD6294C7}" type="pres">
      <dgm:prSet presAssocID="{3C8B255A-D2E0-4E2C-8D59-B5E5AC8A22A3}" presName="connectorText" presStyleLbl="sibTrans1D1" presStyleIdx="5" presStyleCnt="8"/>
      <dgm:spPr/>
    </dgm:pt>
    <dgm:pt modelId="{05972F13-B576-4B1E-8197-B36BE6998CBF}" type="pres">
      <dgm:prSet presAssocID="{035F3B5B-659E-480D-9C65-CAD11F834EA3}" presName="node" presStyleLbl="node1" presStyleIdx="6" presStyleCnt="9">
        <dgm:presLayoutVars>
          <dgm:bulletEnabled val="1"/>
        </dgm:presLayoutVars>
      </dgm:prSet>
      <dgm:spPr/>
    </dgm:pt>
    <dgm:pt modelId="{FBDB2C69-F74F-4DCE-88D0-06AC0B47046D}" type="pres">
      <dgm:prSet presAssocID="{17FE47B4-84B3-4A78-91B5-21D782CD9273}" presName="sibTrans" presStyleLbl="sibTrans1D1" presStyleIdx="6" presStyleCnt="8"/>
      <dgm:spPr/>
    </dgm:pt>
    <dgm:pt modelId="{679FAA29-2701-42F8-9890-B23129194F09}" type="pres">
      <dgm:prSet presAssocID="{17FE47B4-84B3-4A78-91B5-21D782CD9273}" presName="connectorText" presStyleLbl="sibTrans1D1" presStyleIdx="6" presStyleCnt="8"/>
      <dgm:spPr/>
    </dgm:pt>
    <dgm:pt modelId="{1C8DC290-29F9-49B1-B4EF-5981F5D9B903}" type="pres">
      <dgm:prSet presAssocID="{E8C0BF98-ED06-4AA2-B668-934BCBB42690}" presName="node" presStyleLbl="node1" presStyleIdx="7" presStyleCnt="9">
        <dgm:presLayoutVars>
          <dgm:bulletEnabled val="1"/>
        </dgm:presLayoutVars>
      </dgm:prSet>
      <dgm:spPr/>
    </dgm:pt>
    <dgm:pt modelId="{88932233-92DF-43BB-B397-28C2A69E0AAC}" type="pres">
      <dgm:prSet presAssocID="{97AC01FF-A2D2-4E42-8EEF-348B5FA4C643}" presName="sibTrans" presStyleLbl="sibTrans1D1" presStyleIdx="7" presStyleCnt="8"/>
      <dgm:spPr/>
    </dgm:pt>
    <dgm:pt modelId="{9E20F55B-0870-4897-9F2E-F940232593B3}" type="pres">
      <dgm:prSet presAssocID="{97AC01FF-A2D2-4E42-8EEF-348B5FA4C643}" presName="connectorText" presStyleLbl="sibTrans1D1" presStyleIdx="7" presStyleCnt="8"/>
      <dgm:spPr/>
    </dgm:pt>
    <dgm:pt modelId="{9BA0D6FE-2C1E-4B92-97F5-F779D77CC2AD}" type="pres">
      <dgm:prSet presAssocID="{6766ED39-829C-48F6-B639-890382A002FC}" presName="node" presStyleLbl="node1" presStyleIdx="8" presStyleCnt="9">
        <dgm:presLayoutVars>
          <dgm:bulletEnabled val="1"/>
        </dgm:presLayoutVars>
      </dgm:prSet>
      <dgm:spPr/>
    </dgm:pt>
  </dgm:ptLst>
  <dgm:cxnLst>
    <dgm:cxn modelId="{985F3815-C78F-448F-8AED-5F58F9501D0D}" type="presOf" srcId="{E8C0BF98-ED06-4AA2-B668-934BCBB42690}" destId="{1C8DC290-29F9-49B1-B4EF-5981F5D9B903}" srcOrd="0" destOrd="0" presId="urn:microsoft.com/office/officeart/2016/7/layout/RepeatingBendingProcessNew"/>
    <dgm:cxn modelId="{7FDE3B1D-0C22-4D19-88BE-FE1F988D9A76}" type="presOf" srcId="{ACEE2347-4FCA-46C5-A438-6D7F98E15D08}" destId="{B6FC1CB6-29AF-4C1E-9A1F-AEBCA2DE91CD}" srcOrd="0" destOrd="0" presId="urn:microsoft.com/office/officeart/2016/7/layout/RepeatingBendingProcessNew"/>
    <dgm:cxn modelId="{828A5224-C99F-4A5C-925D-6CBE8283292B}" type="presOf" srcId="{3C8B255A-D2E0-4E2C-8D59-B5E5AC8A22A3}" destId="{A856D8BA-2B9E-45AE-BF0F-FDF0FFE0B4AA}" srcOrd="0" destOrd="0" presId="urn:microsoft.com/office/officeart/2016/7/layout/RepeatingBendingProcessNew"/>
    <dgm:cxn modelId="{43BE0D28-EBDF-496C-A834-F55F97400429}" type="presOf" srcId="{368D1883-A3D2-4BA3-88B7-E7D45F3B5DB2}" destId="{4E1C3EF0-2B4E-40EC-808E-C6D30C194B35}" srcOrd="1" destOrd="0" presId="urn:microsoft.com/office/officeart/2016/7/layout/RepeatingBendingProcessNew"/>
    <dgm:cxn modelId="{9641D831-40A0-47FD-9BB7-377794296D95}" srcId="{532059B0-E7F1-4436-AA33-02B5DFBB2757}" destId="{E8C0BF98-ED06-4AA2-B668-934BCBB42690}" srcOrd="7" destOrd="0" parTransId="{426BEEDD-368A-45AA-8CCF-C2AD473FC7FA}" sibTransId="{97AC01FF-A2D2-4E42-8EEF-348B5FA4C643}"/>
    <dgm:cxn modelId="{CA4B7836-7577-4F13-BC67-0EBCF5F537E8}" srcId="{532059B0-E7F1-4436-AA33-02B5DFBB2757}" destId="{FEC0AC6D-AE90-410F-945D-AABAE8904508}" srcOrd="4" destOrd="0" parTransId="{25C8B1A2-C8A2-49ED-A750-22B31601BB89}" sibTransId="{3FB95AE8-A852-4F71-A2C3-F9847E9A43BF}"/>
    <dgm:cxn modelId="{43C8933A-20E8-43BF-9963-1544580C2A4D}" type="presOf" srcId="{532059B0-E7F1-4436-AA33-02B5DFBB2757}" destId="{52F235FE-146B-4395-8F5F-0800DF8459A2}" srcOrd="0" destOrd="0" presId="urn:microsoft.com/office/officeart/2016/7/layout/RepeatingBendingProcessNew"/>
    <dgm:cxn modelId="{D749EA3A-F20B-4C94-A2EB-8ED2D24FDF66}" srcId="{532059B0-E7F1-4436-AA33-02B5DFBB2757}" destId="{BEBC1487-49CF-450E-8998-E6871A2A7619}" srcOrd="2" destOrd="0" parTransId="{90BB91FE-25CD-49F9-A63A-B14084381BE7}" sibTransId="{FA247F85-810C-4717-ACCE-D342FD74311C}"/>
    <dgm:cxn modelId="{A1C7865C-67D1-4A14-AF21-FCB3F57F468A}" type="presOf" srcId="{451438E2-E560-4F2F-A56A-FB9299BBE80E}" destId="{C926EB07-C506-4C6E-A943-72A891F1C846}" srcOrd="0" destOrd="0" presId="urn:microsoft.com/office/officeart/2016/7/layout/RepeatingBendingProcessNew"/>
    <dgm:cxn modelId="{61479C5D-0A54-45F9-B59E-814222F01A8A}" type="presOf" srcId="{BEBC1487-49CF-450E-8998-E6871A2A7619}" destId="{B2FA18F8-2FF6-4DA4-9620-EA8FEEBEF44F}" srcOrd="0" destOrd="0" presId="urn:microsoft.com/office/officeart/2016/7/layout/RepeatingBendingProcessNew"/>
    <dgm:cxn modelId="{A16F4C66-414E-4045-A201-FDECCFDB4451}" type="presOf" srcId="{3C8B255A-D2E0-4E2C-8D59-B5E5AC8A22A3}" destId="{6D3E897E-4FCD-45A7-A084-D191CD6294C7}" srcOrd="1" destOrd="0" presId="urn:microsoft.com/office/officeart/2016/7/layout/RepeatingBendingProcessNew"/>
    <dgm:cxn modelId="{94C16947-E770-4236-BF61-4C629DC2CAF9}" type="presOf" srcId="{17FE47B4-84B3-4A78-91B5-21D782CD9273}" destId="{679FAA29-2701-42F8-9890-B23129194F09}" srcOrd="1" destOrd="0" presId="urn:microsoft.com/office/officeart/2016/7/layout/RepeatingBendingProcessNew"/>
    <dgm:cxn modelId="{EAC8766E-851B-44E7-AD0F-489D9FDA38E2}" srcId="{532059B0-E7F1-4436-AA33-02B5DFBB2757}" destId="{7C27F22D-B56F-4C48-A31C-EFC49D71F388}" srcOrd="5" destOrd="0" parTransId="{EA232BD2-0B26-4E73-95DC-655ECB8DD7F1}" sibTransId="{3C8B255A-D2E0-4E2C-8D59-B5E5AC8A22A3}"/>
    <dgm:cxn modelId="{BC4DF46F-6C1C-4666-8790-CD97284556A9}" type="presOf" srcId="{3FB95AE8-A852-4F71-A2C3-F9847E9A43BF}" destId="{503B8D73-B70D-4195-BE2F-F8E10E0DCFFB}" srcOrd="1" destOrd="0" presId="urn:microsoft.com/office/officeart/2016/7/layout/RepeatingBendingProcessNew"/>
    <dgm:cxn modelId="{F30C2550-C983-4E65-B650-1D8C1C275EBC}" type="presOf" srcId="{3FB95AE8-A852-4F71-A2C3-F9847E9A43BF}" destId="{436410B4-CC3C-4EFB-AA65-A16367E35B53}" srcOrd="0" destOrd="0" presId="urn:microsoft.com/office/officeart/2016/7/layout/RepeatingBendingProcessNew"/>
    <dgm:cxn modelId="{6EA86C73-1093-468C-AA4B-424A9981E856}" type="presOf" srcId="{FA247F85-810C-4717-ACCE-D342FD74311C}" destId="{ED69105B-9E9B-48D7-B1DD-6997F5D135B5}" srcOrd="1" destOrd="0" presId="urn:microsoft.com/office/officeart/2016/7/layout/RepeatingBendingProcessNew"/>
    <dgm:cxn modelId="{3BA85873-FCBF-4757-B588-0FA8CA132832}" srcId="{532059B0-E7F1-4436-AA33-02B5DFBB2757}" destId="{451438E2-E560-4F2F-A56A-FB9299BBE80E}" srcOrd="1" destOrd="0" parTransId="{DA4C04FE-6E54-48CB-B55E-B3E7D77E0811}" sibTransId="{368D1883-A3D2-4BA3-88B7-E7D45F3B5DB2}"/>
    <dgm:cxn modelId="{FB968D74-7F38-4AF1-A9A5-41D745C85EED}" type="presOf" srcId="{6766ED39-829C-48F6-B639-890382A002FC}" destId="{9BA0D6FE-2C1E-4B92-97F5-F779D77CC2AD}" srcOrd="0" destOrd="0" presId="urn:microsoft.com/office/officeart/2016/7/layout/RepeatingBendingProcessNew"/>
    <dgm:cxn modelId="{0D677355-D298-472E-9E91-D3682AFCE5ED}" srcId="{532059B0-E7F1-4436-AA33-02B5DFBB2757}" destId="{1BF11FB0-B004-445E-B06E-B89F9922D299}" srcOrd="0" destOrd="0" parTransId="{E2F78D8F-2FFF-4E8B-B992-87A3E405DCF9}" sibTransId="{F2BE9364-2863-48D7-B367-A408CCAD2953}"/>
    <dgm:cxn modelId="{C6B82F7D-3A30-426B-8460-ED662DA88022}" type="presOf" srcId="{97AC01FF-A2D2-4E42-8EEF-348B5FA4C643}" destId="{88932233-92DF-43BB-B397-28C2A69E0AAC}" srcOrd="0" destOrd="0" presId="urn:microsoft.com/office/officeart/2016/7/layout/RepeatingBendingProcessNew"/>
    <dgm:cxn modelId="{BCF77685-857A-4A78-BCDB-DD57069F7C72}" srcId="{532059B0-E7F1-4436-AA33-02B5DFBB2757}" destId="{035F3B5B-659E-480D-9C65-CAD11F834EA3}" srcOrd="6" destOrd="0" parTransId="{261A3265-368B-4F34-A05D-342C8C582A52}" sibTransId="{17FE47B4-84B3-4A78-91B5-21D782CD9273}"/>
    <dgm:cxn modelId="{EC2DFA8A-B04F-4B44-93A2-A316D8F1D97C}" type="presOf" srcId="{97AC01FF-A2D2-4E42-8EEF-348B5FA4C643}" destId="{9E20F55B-0870-4897-9F2E-F940232593B3}" srcOrd="1" destOrd="0" presId="urn:microsoft.com/office/officeart/2016/7/layout/RepeatingBendingProcessNew"/>
    <dgm:cxn modelId="{1FF9408E-286D-4654-A27D-90F0C964BED3}" type="presOf" srcId="{7C27F22D-B56F-4C48-A31C-EFC49D71F388}" destId="{D16A9BD8-8EFC-4408-A717-C8B6B0F36BF6}" srcOrd="0" destOrd="0" presId="urn:microsoft.com/office/officeart/2016/7/layout/RepeatingBendingProcessNew"/>
    <dgm:cxn modelId="{24D1AFA2-658E-450F-B284-1B6D08180242}" type="presOf" srcId="{FEC0AC6D-AE90-410F-945D-AABAE8904508}" destId="{523722EC-C686-4072-9FBB-F1A33D3FBB87}" srcOrd="0" destOrd="0" presId="urn:microsoft.com/office/officeart/2016/7/layout/RepeatingBendingProcessNew"/>
    <dgm:cxn modelId="{C07D0DAE-BC16-4B54-B0D5-1174DFE72DD5}" type="presOf" srcId="{F2BE9364-2863-48D7-B367-A408CCAD2953}" destId="{823B7363-3102-4BF3-AC4A-B057DFE8DA29}" srcOrd="0" destOrd="0" presId="urn:microsoft.com/office/officeart/2016/7/layout/RepeatingBendingProcessNew"/>
    <dgm:cxn modelId="{EC135DB3-603A-4F0B-BDCC-C872290BA77E}" type="presOf" srcId="{490872E2-A885-4693-A22C-A53C3A9104C2}" destId="{C55E6865-8E34-49D3-8042-1202A1AD0952}" srcOrd="1" destOrd="0" presId="urn:microsoft.com/office/officeart/2016/7/layout/RepeatingBendingProcessNew"/>
    <dgm:cxn modelId="{E366ACD5-70D3-492E-A810-0AE726DF2A84}" type="presOf" srcId="{FA247F85-810C-4717-ACCE-D342FD74311C}" destId="{9F509ED1-B97B-4EA7-99BC-5ADEFC144C0E}" srcOrd="0" destOrd="0" presId="urn:microsoft.com/office/officeart/2016/7/layout/RepeatingBendingProcessNew"/>
    <dgm:cxn modelId="{3F0DECDD-0722-48DA-8234-98A798797CE4}" type="presOf" srcId="{F2BE9364-2863-48D7-B367-A408CCAD2953}" destId="{275A38C5-5DEF-4EA2-A4CC-F2C1377839FC}" srcOrd="1" destOrd="0" presId="urn:microsoft.com/office/officeart/2016/7/layout/RepeatingBendingProcessNew"/>
    <dgm:cxn modelId="{D161CDE4-BC1E-4ED1-B37B-B69121DA2202}" type="presOf" srcId="{17FE47B4-84B3-4A78-91B5-21D782CD9273}" destId="{FBDB2C69-F74F-4DCE-88D0-06AC0B47046D}" srcOrd="0" destOrd="0" presId="urn:microsoft.com/office/officeart/2016/7/layout/RepeatingBendingProcessNew"/>
    <dgm:cxn modelId="{B5A597E5-1FD2-4F70-9B19-A83BC6C54A9D}" type="presOf" srcId="{490872E2-A885-4693-A22C-A53C3A9104C2}" destId="{8687CC79-FD79-4ADD-9B3D-2D3CE0BEE7EA}" srcOrd="0" destOrd="0" presId="urn:microsoft.com/office/officeart/2016/7/layout/RepeatingBendingProcessNew"/>
    <dgm:cxn modelId="{6EE06AE6-14ED-4307-AE96-81607AE7E820}" type="presOf" srcId="{035F3B5B-659E-480D-9C65-CAD11F834EA3}" destId="{05972F13-B576-4B1E-8197-B36BE6998CBF}" srcOrd="0" destOrd="0" presId="urn:microsoft.com/office/officeart/2016/7/layout/RepeatingBendingProcessNew"/>
    <dgm:cxn modelId="{55453EE9-5276-41FE-804E-4B749AB83A2F}" srcId="{532059B0-E7F1-4436-AA33-02B5DFBB2757}" destId="{ACEE2347-4FCA-46C5-A438-6D7F98E15D08}" srcOrd="3" destOrd="0" parTransId="{678751C8-61D8-46A1-8F68-D3AAA754EA45}" sibTransId="{490872E2-A885-4693-A22C-A53C3A9104C2}"/>
    <dgm:cxn modelId="{3746D9EA-C071-4D9A-A249-386FB777CB1D}" type="presOf" srcId="{1BF11FB0-B004-445E-B06E-B89F9922D299}" destId="{F34F90EC-B3E1-4D34-9C80-63532A8AD0CC}" srcOrd="0" destOrd="0" presId="urn:microsoft.com/office/officeart/2016/7/layout/RepeatingBendingProcessNew"/>
    <dgm:cxn modelId="{FE285CF8-E976-4877-A844-98D2EAE16169}" type="presOf" srcId="{368D1883-A3D2-4BA3-88B7-E7D45F3B5DB2}" destId="{58E14FC4-A586-4742-8AA5-7EDE74AC4851}" srcOrd="0" destOrd="0" presId="urn:microsoft.com/office/officeart/2016/7/layout/RepeatingBendingProcessNew"/>
    <dgm:cxn modelId="{6105CAFD-0AE7-4D34-8619-2CD989C31CF1}" srcId="{532059B0-E7F1-4436-AA33-02B5DFBB2757}" destId="{6766ED39-829C-48F6-B639-890382A002FC}" srcOrd="8" destOrd="0" parTransId="{2DEC2F70-FFA4-4015-8489-2F9EEFD7ABCE}" sibTransId="{9D101898-DF39-4FEB-8418-33FF16DC517D}"/>
    <dgm:cxn modelId="{5B1C04AE-F37C-4D65-BDBF-A15D4CEA7527}" type="presParOf" srcId="{52F235FE-146B-4395-8F5F-0800DF8459A2}" destId="{F34F90EC-B3E1-4D34-9C80-63532A8AD0CC}" srcOrd="0" destOrd="0" presId="urn:microsoft.com/office/officeart/2016/7/layout/RepeatingBendingProcessNew"/>
    <dgm:cxn modelId="{03D85B69-4F2F-4388-9FF3-E308A5DCCA54}" type="presParOf" srcId="{52F235FE-146B-4395-8F5F-0800DF8459A2}" destId="{823B7363-3102-4BF3-AC4A-B057DFE8DA29}" srcOrd="1" destOrd="0" presId="urn:microsoft.com/office/officeart/2016/7/layout/RepeatingBendingProcessNew"/>
    <dgm:cxn modelId="{6422863E-6FA8-4059-B36A-8EABA332798D}" type="presParOf" srcId="{823B7363-3102-4BF3-AC4A-B057DFE8DA29}" destId="{275A38C5-5DEF-4EA2-A4CC-F2C1377839FC}" srcOrd="0" destOrd="0" presId="urn:microsoft.com/office/officeart/2016/7/layout/RepeatingBendingProcessNew"/>
    <dgm:cxn modelId="{AD1711C5-3AB5-4FEA-B665-F9D963E70009}" type="presParOf" srcId="{52F235FE-146B-4395-8F5F-0800DF8459A2}" destId="{C926EB07-C506-4C6E-A943-72A891F1C846}" srcOrd="2" destOrd="0" presId="urn:microsoft.com/office/officeart/2016/7/layout/RepeatingBendingProcessNew"/>
    <dgm:cxn modelId="{AA554105-4489-4B50-9914-BB317D992D84}" type="presParOf" srcId="{52F235FE-146B-4395-8F5F-0800DF8459A2}" destId="{58E14FC4-A586-4742-8AA5-7EDE74AC4851}" srcOrd="3" destOrd="0" presId="urn:microsoft.com/office/officeart/2016/7/layout/RepeatingBendingProcessNew"/>
    <dgm:cxn modelId="{1ACBD6E5-5806-4A7D-9D05-5BF77259F691}" type="presParOf" srcId="{58E14FC4-A586-4742-8AA5-7EDE74AC4851}" destId="{4E1C3EF0-2B4E-40EC-808E-C6D30C194B35}" srcOrd="0" destOrd="0" presId="urn:microsoft.com/office/officeart/2016/7/layout/RepeatingBendingProcessNew"/>
    <dgm:cxn modelId="{2F307A03-E198-4DA2-B4C1-79E3072838F2}" type="presParOf" srcId="{52F235FE-146B-4395-8F5F-0800DF8459A2}" destId="{B2FA18F8-2FF6-4DA4-9620-EA8FEEBEF44F}" srcOrd="4" destOrd="0" presId="urn:microsoft.com/office/officeart/2016/7/layout/RepeatingBendingProcessNew"/>
    <dgm:cxn modelId="{68A54782-D5AC-4296-ADE2-439736C6110B}" type="presParOf" srcId="{52F235FE-146B-4395-8F5F-0800DF8459A2}" destId="{9F509ED1-B97B-4EA7-99BC-5ADEFC144C0E}" srcOrd="5" destOrd="0" presId="urn:microsoft.com/office/officeart/2016/7/layout/RepeatingBendingProcessNew"/>
    <dgm:cxn modelId="{3BCA47FA-88BA-401A-AD8B-61D31090EF3A}" type="presParOf" srcId="{9F509ED1-B97B-4EA7-99BC-5ADEFC144C0E}" destId="{ED69105B-9E9B-48D7-B1DD-6997F5D135B5}" srcOrd="0" destOrd="0" presId="urn:microsoft.com/office/officeart/2016/7/layout/RepeatingBendingProcessNew"/>
    <dgm:cxn modelId="{7F323542-8335-43BC-A56C-64F21F0BBD4D}" type="presParOf" srcId="{52F235FE-146B-4395-8F5F-0800DF8459A2}" destId="{B6FC1CB6-29AF-4C1E-9A1F-AEBCA2DE91CD}" srcOrd="6" destOrd="0" presId="urn:microsoft.com/office/officeart/2016/7/layout/RepeatingBendingProcessNew"/>
    <dgm:cxn modelId="{F95F5608-178C-412B-A55F-44329D223D2C}" type="presParOf" srcId="{52F235FE-146B-4395-8F5F-0800DF8459A2}" destId="{8687CC79-FD79-4ADD-9B3D-2D3CE0BEE7EA}" srcOrd="7" destOrd="0" presId="urn:microsoft.com/office/officeart/2016/7/layout/RepeatingBendingProcessNew"/>
    <dgm:cxn modelId="{8FF18B4E-0D65-46EE-BD44-6C104D53507D}" type="presParOf" srcId="{8687CC79-FD79-4ADD-9B3D-2D3CE0BEE7EA}" destId="{C55E6865-8E34-49D3-8042-1202A1AD0952}" srcOrd="0" destOrd="0" presId="urn:microsoft.com/office/officeart/2016/7/layout/RepeatingBendingProcessNew"/>
    <dgm:cxn modelId="{86FBA3B5-C6AF-40C4-AA6A-A8D99C74542D}" type="presParOf" srcId="{52F235FE-146B-4395-8F5F-0800DF8459A2}" destId="{523722EC-C686-4072-9FBB-F1A33D3FBB87}" srcOrd="8" destOrd="0" presId="urn:microsoft.com/office/officeart/2016/7/layout/RepeatingBendingProcessNew"/>
    <dgm:cxn modelId="{3A135E59-C29F-4102-AA0F-3ED0BD078D74}" type="presParOf" srcId="{52F235FE-146B-4395-8F5F-0800DF8459A2}" destId="{436410B4-CC3C-4EFB-AA65-A16367E35B53}" srcOrd="9" destOrd="0" presId="urn:microsoft.com/office/officeart/2016/7/layout/RepeatingBendingProcessNew"/>
    <dgm:cxn modelId="{801CA48E-F747-4F34-8A99-CB0BD4B54989}" type="presParOf" srcId="{436410B4-CC3C-4EFB-AA65-A16367E35B53}" destId="{503B8D73-B70D-4195-BE2F-F8E10E0DCFFB}" srcOrd="0" destOrd="0" presId="urn:microsoft.com/office/officeart/2016/7/layout/RepeatingBendingProcessNew"/>
    <dgm:cxn modelId="{B6276A15-415C-4076-B0F9-283B3FF476BA}" type="presParOf" srcId="{52F235FE-146B-4395-8F5F-0800DF8459A2}" destId="{D16A9BD8-8EFC-4408-A717-C8B6B0F36BF6}" srcOrd="10" destOrd="0" presId="urn:microsoft.com/office/officeart/2016/7/layout/RepeatingBendingProcessNew"/>
    <dgm:cxn modelId="{2A5A99BA-D361-4F58-B042-3DD8FA3A0666}" type="presParOf" srcId="{52F235FE-146B-4395-8F5F-0800DF8459A2}" destId="{A856D8BA-2B9E-45AE-BF0F-FDF0FFE0B4AA}" srcOrd="11" destOrd="0" presId="urn:microsoft.com/office/officeart/2016/7/layout/RepeatingBendingProcessNew"/>
    <dgm:cxn modelId="{41ABBDA3-53DA-457B-8249-9EC22707E7C1}" type="presParOf" srcId="{A856D8BA-2B9E-45AE-BF0F-FDF0FFE0B4AA}" destId="{6D3E897E-4FCD-45A7-A084-D191CD6294C7}" srcOrd="0" destOrd="0" presId="urn:microsoft.com/office/officeart/2016/7/layout/RepeatingBendingProcessNew"/>
    <dgm:cxn modelId="{0BC2D407-5BD4-41FB-922D-1293C61F98F6}" type="presParOf" srcId="{52F235FE-146B-4395-8F5F-0800DF8459A2}" destId="{05972F13-B576-4B1E-8197-B36BE6998CBF}" srcOrd="12" destOrd="0" presId="urn:microsoft.com/office/officeart/2016/7/layout/RepeatingBendingProcessNew"/>
    <dgm:cxn modelId="{33154C7E-4E9B-4EE9-B128-F88D06EF6A14}" type="presParOf" srcId="{52F235FE-146B-4395-8F5F-0800DF8459A2}" destId="{FBDB2C69-F74F-4DCE-88D0-06AC0B47046D}" srcOrd="13" destOrd="0" presId="urn:microsoft.com/office/officeart/2016/7/layout/RepeatingBendingProcessNew"/>
    <dgm:cxn modelId="{4F54ABE1-11CB-41D9-A3B9-D35CEE8A111E}" type="presParOf" srcId="{FBDB2C69-F74F-4DCE-88D0-06AC0B47046D}" destId="{679FAA29-2701-42F8-9890-B23129194F09}" srcOrd="0" destOrd="0" presId="urn:microsoft.com/office/officeart/2016/7/layout/RepeatingBendingProcessNew"/>
    <dgm:cxn modelId="{03546F84-6A02-4D11-B557-8E7359D8E3BA}" type="presParOf" srcId="{52F235FE-146B-4395-8F5F-0800DF8459A2}" destId="{1C8DC290-29F9-49B1-B4EF-5981F5D9B903}" srcOrd="14" destOrd="0" presId="urn:microsoft.com/office/officeart/2016/7/layout/RepeatingBendingProcessNew"/>
    <dgm:cxn modelId="{60081265-4EA3-4D05-B2BC-A01D62019ACE}" type="presParOf" srcId="{52F235FE-146B-4395-8F5F-0800DF8459A2}" destId="{88932233-92DF-43BB-B397-28C2A69E0AAC}" srcOrd="15" destOrd="0" presId="urn:microsoft.com/office/officeart/2016/7/layout/RepeatingBendingProcessNew"/>
    <dgm:cxn modelId="{C693CAB9-8268-4109-968E-52B909CF554C}" type="presParOf" srcId="{88932233-92DF-43BB-B397-28C2A69E0AAC}" destId="{9E20F55B-0870-4897-9F2E-F940232593B3}" srcOrd="0" destOrd="0" presId="urn:microsoft.com/office/officeart/2016/7/layout/RepeatingBendingProcessNew"/>
    <dgm:cxn modelId="{94CC3E19-F230-4B2E-A35B-C9183B3B8891}" type="presParOf" srcId="{52F235FE-146B-4395-8F5F-0800DF8459A2}" destId="{9BA0D6FE-2C1E-4B92-97F5-F779D77CC2AD}"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24C0F-8D12-4157-87A6-8C11684CDE1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B46035D-9A8D-40BC-90F1-B4BAB80AA750}">
      <dgm:prSet/>
      <dgm:spPr/>
      <dgm:t>
        <a:bodyPr/>
        <a:lstStyle/>
        <a:p>
          <a:r>
            <a:rPr lang="en-US"/>
            <a:t>What is your opinion on the use of students’ native language and culture in the community college environment?</a:t>
          </a:r>
        </a:p>
      </dgm:t>
    </dgm:pt>
    <dgm:pt modelId="{4F9BF980-10C8-4360-A791-6DD29A7C0D33}" type="parTrans" cxnId="{A706B673-A346-49B9-8CB4-F28C6BA3AB79}">
      <dgm:prSet/>
      <dgm:spPr/>
      <dgm:t>
        <a:bodyPr/>
        <a:lstStyle/>
        <a:p>
          <a:endParaRPr lang="en-US"/>
        </a:p>
      </dgm:t>
    </dgm:pt>
    <dgm:pt modelId="{3108247F-0A3A-4428-8AB9-2F5AF17C2401}" type="sibTrans" cxnId="{A706B673-A346-49B9-8CB4-F28C6BA3AB79}">
      <dgm:prSet/>
      <dgm:spPr/>
      <dgm:t>
        <a:bodyPr/>
        <a:lstStyle/>
        <a:p>
          <a:endParaRPr lang="en-US"/>
        </a:p>
      </dgm:t>
    </dgm:pt>
    <dgm:pt modelId="{86043E66-78A5-4313-AA57-F06AF1C19A7C}">
      <dgm:prSet/>
      <dgm:spPr/>
      <dgm:t>
        <a:bodyPr/>
        <a:lstStyle/>
        <a:p>
          <a:r>
            <a:rPr lang="en-US"/>
            <a:t>Do you incorporate the language and culture of your students in your lessons or when approaching students for mentoring/advising?</a:t>
          </a:r>
        </a:p>
      </dgm:t>
    </dgm:pt>
    <dgm:pt modelId="{9815EA7E-7512-4419-91D9-45E50ACFD329}" type="parTrans" cxnId="{473DB044-B79F-46CB-8F69-D9A0CEFDEBBD}">
      <dgm:prSet/>
      <dgm:spPr/>
      <dgm:t>
        <a:bodyPr/>
        <a:lstStyle/>
        <a:p>
          <a:endParaRPr lang="en-US"/>
        </a:p>
      </dgm:t>
    </dgm:pt>
    <dgm:pt modelId="{AA582007-DF24-4623-8AC8-DFE47ABBC41B}" type="sibTrans" cxnId="{473DB044-B79F-46CB-8F69-D9A0CEFDEBBD}">
      <dgm:prSet/>
      <dgm:spPr/>
      <dgm:t>
        <a:bodyPr/>
        <a:lstStyle/>
        <a:p>
          <a:endParaRPr lang="en-US"/>
        </a:p>
      </dgm:t>
    </dgm:pt>
    <dgm:pt modelId="{756A9E6A-A221-4499-BFC7-C659979854A3}">
      <dgm:prSet/>
      <dgm:spPr/>
      <dgm:t>
        <a:bodyPr/>
        <a:lstStyle/>
        <a:p>
          <a:r>
            <a:rPr lang="en-US"/>
            <a:t>What strategies do you use to get to know your students’ linguistic and cultural background?</a:t>
          </a:r>
        </a:p>
      </dgm:t>
    </dgm:pt>
    <dgm:pt modelId="{C2DCB01F-E80C-4F46-842D-E428C8B6F253}" type="parTrans" cxnId="{6E840CC7-43D7-43E3-9777-C3EF5EF902BD}">
      <dgm:prSet/>
      <dgm:spPr/>
      <dgm:t>
        <a:bodyPr/>
        <a:lstStyle/>
        <a:p>
          <a:endParaRPr lang="en-US"/>
        </a:p>
      </dgm:t>
    </dgm:pt>
    <dgm:pt modelId="{357C9C28-24F6-4454-9825-6F21B6BCD7F7}" type="sibTrans" cxnId="{6E840CC7-43D7-43E3-9777-C3EF5EF902BD}">
      <dgm:prSet/>
      <dgm:spPr/>
      <dgm:t>
        <a:bodyPr/>
        <a:lstStyle/>
        <a:p>
          <a:endParaRPr lang="en-US"/>
        </a:p>
      </dgm:t>
    </dgm:pt>
    <dgm:pt modelId="{97F7A977-DC9A-4C97-BB3D-97E433DBE2AA}" type="pres">
      <dgm:prSet presAssocID="{F5F24C0F-8D12-4157-87A6-8C11684CDE14}" presName="linear" presStyleCnt="0">
        <dgm:presLayoutVars>
          <dgm:animLvl val="lvl"/>
          <dgm:resizeHandles val="exact"/>
        </dgm:presLayoutVars>
      </dgm:prSet>
      <dgm:spPr/>
    </dgm:pt>
    <dgm:pt modelId="{2E46F237-E5D2-4A95-A34C-AA0A4E89A347}" type="pres">
      <dgm:prSet presAssocID="{3B46035D-9A8D-40BC-90F1-B4BAB80AA750}" presName="parentText" presStyleLbl="node1" presStyleIdx="0" presStyleCnt="3">
        <dgm:presLayoutVars>
          <dgm:chMax val="0"/>
          <dgm:bulletEnabled val="1"/>
        </dgm:presLayoutVars>
      </dgm:prSet>
      <dgm:spPr/>
    </dgm:pt>
    <dgm:pt modelId="{B12667A2-69ED-43B0-8C71-6BD17422EDE0}" type="pres">
      <dgm:prSet presAssocID="{3108247F-0A3A-4428-8AB9-2F5AF17C2401}" presName="spacer" presStyleCnt="0"/>
      <dgm:spPr/>
    </dgm:pt>
    <dgm:pt modelId="{01F9BCB3-9F7F-4972-AF7C-0AC39BB86F57}" type="pres">
      <dgm:prSet presAssocID="{86043E66-78A5-4313-AA57-F06AF1C19A7C}" presName="parentText" presStyleLbl="node1" presStyleIdx="1" presStyleCnt="3">
        <dgm:presLayoutVars>
          <dgm:chMax val="0"/>
          <dgm:bulletEnabled val="1"/>
        </dgm:presLayoutVars>
      </dgm:prSet>
      <dgm:spPr/>
    </dgm:pt>
    <dgm:pt modelId="{4172B13D-3121-44DF-8FF7-83374F7600FE}" type="pres">
      <dgm:prSet presAssocID="{AA582007-DF24-4623-8AC8-DFE47ABBC41B}" presName="spacer" presStyleCnt="0"/>
      <dgm:spPr/>
    </dgm:pt>
    <dgm:pt modelId="{3873C14D-AB87-47B2-8CDD-4E9E7A3AE2B8}" type="pres">
      <dgm:prSet presAssocID="{756A9E6A-A221-4499-BFC7-C659979854A3}" presName="parentText" presStyleLbl="node1" presStyleIdx="2" presStyleCnt="3">
        <dgm:presLayoutVars>
          <dgm:chMax val="0"/>
          <dgm:bulletEnabled val="1"/>
        </dgm:presLayoutVars>
      </dgm:prSet>
      <dgm:spPr/>
    </dgm:pt>
  </dgm:ptLst>
  <dgm:cxnLst>
    <dgm:cxn modelId="{84E3A914-C131-4F8C-AE16-C61052D649C2}" type="presOf" srcId="{86043E66-78A5-4313-AA57-F06AF1C19A7C}" destId="{01F9BCB3-9F7F-4972-AF7C-0AC39BB86F57}" srcOrd="0" destOrd="0" presId="urn:microsoft.com/office/officeart/2005/8/layout/vList2"/>
    <dgm:cxn modelId="{B5365219-E9E3-47A8-A684-AFE30A5B6F7B}" type="presOf" srcId="{F5F24C0F-8D12-4157-87A6-8C11684CDE14}" destId="{97F7A977-DC9A-4C97-BB3D-97E433DBE2AA}" srcOrd="0" destOrd="0" presId="urn:microsoft.com/office/officeart/2005/8/layout/vList2"/>
    <dgm:cxn modelId="{473DB044-B79F-46CB-8F69-D9A0CEFDEBBD}" srcId="{F5F24C0F-8D12-4157-87A6-8C11684CDE14}" destId="{86043E66-78A5-4313-AA57-F06AF1C19A7C}" srcOrd="1" destOrd="0" parTransId="{9815EA7E-7512-4419-91D9-45E50ACFD329}" sibTransId="{AA582007-DF24-4623-8AC8-DFE47ABBC41B}"/>
    <dgm:cxn modelId="{A706B673-A346-49B9-8CB4-F28C6BA3AB79}" srcId="{F5F24C0F-8D12-4157-87A6-8C11684CDE14}" destId="{3B46035D-9A8D-40BC-90F1-B4BAB80AA750}" srcOrd="0" destOrd="0" parTransId="{4F9BF980-10C8-4360-A791-6DD29A7C0D33}" sibTransId="{3108247F-0A3A-4428-8AB9-2F5AF17C2401}"/>
    <dgm:cxn modelId="{6E840CC7-43D7-43E3-9777-C3EF5EF902BD}" srcId="{F5F24C0F-8D12-4157-87A6-8C11684CDE14}" destId="{756A9E6A-A221-4499-BFC7-C659979854A3}" srcOrd="2" destOrd="0" parTransId="{C2DCB01F-E80C-4F46-842D-E428C8B6F253}" sibTransId="{357C9C28-24F6-4454-9825-6F21B6BCD7F7}"/>
    <dgm:cxn modelId="{4DA3E3CD-2D50-4876-83E7-81985E2991F4}" type="presOf" srcId="{3B46035D-9A8D-40BC-90F1-B4BAB80AA750}" destId="{2E46F237-E5D2-4A95-A34C-AA0A4E89A347}" srcOrd="0" destOrd="0" presId="urn:microsoft.com/office/officeart/2005/8/layout/vList2"/>
    <dgm:cxn modelId="{8A6C36D6-AC91-45ED-B894-6C28F3669E5C}" type="presOf" srcId="{756A9E6A-A221-4499-BFC7-C659979854A3}" destId="{3873C14D-AB87-47B2-8CDD-4E9E7A3AE2B8}" srcOrd="0" destOrd="0" presId="urn:microsoft.com/office/officeart/2005/8/layout/vList2"/>
    <dgm:cxn modelId="{6C7800E1-54F3-4353-99FE-15CEE27EEBB1}" type="presParOf" srcId="{97F7A977-DC9A-4C97-BB3D-97E433DBE2AA}" destId="{2E46F237-E5D2-4A95-A34C-AA0A4E89A347}" srcOrd="0" destOrd="0" presId="urn:microsoft.com/office/officeart/2005/8/layout/vList2"/>
    <dgm:cxn modelId="{BE0AD54A-962F-413C-820D-963BB27C3EB3}" type="presParOf" srcId="{97F7A977-DC9A-4C97-BB3D-97E433DBE2AA}" destId="{B12667A2-69ED-43B0-8C71-6BD17422EDE0}" srcOrd="1" destOrd="0" presId="urn:microsoft.com/office/officeart/2005/8/layout/vList2"/>
    <dgm:cxn modelId="{EDB56217-1875-425F-BF18-5D0620E9CE75}" type="presParOf" srcId="{97F7A977-DC9A-4C97-BB3D-97E433DBE2AA}" destId="{01F9BCB3-9F7F-4972-AF7C-0AC39BB86F57}" srcOrd="2" destOrd="0" presId="urn:microsoft.com/office/officeart/2005/8/layout/vList2"/>
    <dgm:cxn modelId="{AE67FAB0-AB8F-466D-ACAA-F6DE9263A63E}" type="presParOf" srcId="{97F7A977-DC9A-4C97-BB3D-97E433DBE2AA}" destId="{4172B13D-3121-44DF-8FF7-83374F7600FE}" srcOrd="3" destOrd="0" presId="urn:microsoft.com/office/officeart/2005/8/layout/vList2"/>
    <dgm:cxn modelId="{AE662CF4-75E6-41EF-80D6-603C4E1B888F}" type="presParOf" srcId="{97F7A977-DC9A-4C97-BB3D-97E433DBE2AA}" destId="{3873C14D-AB87-47B2-8CDD-4E9E7A3AE2B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09EEE-CFF9-40C3-ABBE-87D77F8BA2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7F8D9F-0803-4E02-BBEB-B4D0EBBA2814}">
      <dgm:prSet/>
      <dgm:spPr/>
      <dgm:t>
        <a:bodyPr/>
        <a:lstStyle/>
        <a:p>
          <a:r>
            <a:rPr lang="en-US" dirty="0"/>
            <a:t>What is your opinion on the use of your native language and culture in the community college environment?</a:t>
          </a:r>
        </a:p>
      </dgm:t>
    </dgm:pt>
    <dgm:pt modelId="{BDDDF095-FCFD-466A-A758-E2A56747F9DA}" type="parTrans" cxnId="{FB5225A5-E3A2-494A-B1EC-2DC0F2E05B2B}">
      <dgm:prSet/>
      <dgm:spPr/>
      <dgm:t>
        <a:bodyPr/>
        <a:lstStyle/>
        <a:p>
          <a:endParaRPr lang="en-US"/>
        </a:p>
      </dgm:t>
    </dgm:pt>
    <dgm:pt modelId="{986C12C6-E47B-439D-896E-B1A3138DB824}" type="sibTrans" cxnId="{FB5225A5-E3A2-494A-B1EC-2DC0F2E05B2B}">
      <dgm:prSet/>
      <dgm:spPr/>
      <dgm:t>
        <a:bodyPr/>
        <a:lstStyle/>
        <a:p>
          <a:endParaRPr lang="en-US"/>
        </a:p>
      </dgm:t>
    </dgm:pt>
    <dgm:pt modelId="{480B2BE4-DC3D-4524-B386-9D529CD57CF1}">
      <dgm:prSet/>
      <dgm:spPr/>
      <dgm:t>
        <a:bodyPr/>
        <a:lstStyle/>
        <a:p>
          <a:r>
            <a:rPr lang="en-US" dirty="0"/>
            <a:t>Would you like your instructor or mentor to incorporate your language and culture in the lessons or during mentoring/advising sessions?</a:t>
          </a:r>
        </a:p>
      </dgm:t>
    </dgm:pt>
    <dgm:pt modelId="{FE2B3A68-8566-49AB-A392-17D1DD2E9A25}" type="parTrans" cxnId="{38C79243-D424-4257-A9CA-57BA7EF8C518}">
      <dgm:prSet/>
      <dgm:spPr/>
      <dgm:t>
        <a:bodyPr/>
        <a:lstStyle/>
        <a:p>
          <a:endParaRPr lang="en-US"/>
        </a:p>
      </dgm:t>
    </dgm:pt>
    <dgm:pt modelId="{A0F81F47-E055-42BA-A5D4-17466AB1DC60}" type="sibTrans" cxnId="{38C79243-D424-4257-A9CA-57BA7EF8C518}">
      <dgm:prSet/>
      <dgm:spPr/>
      <dgm:t>
        <a:bodyPr/>
        <a:lstStyle/>
        <a:p>
          <a:endParaRPr lang="en-US"/>
        </a:p>
      </dgm:t>
    </dgm:pt>
    <dgm:pt modelId="{B10DC4F7-66EF-4C33-B1BF-4A316E80F1E3}">
      <dgm:prSet/>
      <dgm:spPr/>
      <dgm:t>
        <a:bodyPr/>
        <a:lstStyle/>
        <a:p>
          <a:r>
            <a:rPr lang="en-US"/>
            <a:t>What suggestions do you have to help us getting to know your linguistic and cultural background?</a:t>
          </a:r>
        </a:p>
      </dgm:t>
    </dgm:pt>
    <dgm:pt modelId="{D6B7E477-17E7-4292-8BAE-ADB4919C3123}" type="parTrans" cxnId="{0BC618C2-3B0A-4AEC-8133-91FBC854BA9D}">
      <dgm:prSet/>
      <dgm:spPr/>
      <dgm:t>
        <a:bodyPr/>
        <a:lstStyle/>
        <a:p>
          <a:endParaRPr lang="en-US"/>
        </a:p>
      </dgm:t>
    </dgm:pt>
    <dgm:pt modelId="{4F26C1DC-9B58-4E43-89AC-2E3417A0385C}" type="sibTrans" cxnId="{0BC618C2-3B0A-4AEC-8133-91FBC854BA9D}">
      <dgm:prSet/>
      <dgm:spPr/>
      <dgm:t>
        <a:bodyPr/>
        <a:lstStyle/>
        <a:p>
          <a:endParaRPr lang="en-US"/>
        </a:p>
      </dgm:t>
    </dgm:pt>
    <dgm:pt modelId="{A7ACBEA7-532E-4C86-900B-317F6D98326C}" type="pres">
      <dgm:prSet presAssocID="{7DC09EEE-CFF9-40C3-ABBE-87D77F8BA274}" presName="root" presStyleCnt="0">
        <dgm:presLayoutVars>
          <dgm:dir/>
          <dgm:resizeHandles val="exact"/>
        </dgm:presLayoutVars>
      </dgm:prSet>
      <dgm:spPr/>
    </dgm:pt>
    <dgm:pt modelId="{9D91DBFE-A77D-4CDB-A0F6-650DFFFE6A1C}" type="pres">
      <dgm:prSet presAssocID="{727F8D9F-0803-4E02-BBEB-B4D0EBBA2814}" presName="compNode" presStyleCnt="0"/>
      <dgm:spPr/>
    </dgm:pt>
    <dgm:pt modelId="{462F35CC-5D9F-4E5E-A2C5-B73ED6C55F25}" type="pres">
      <dgm:prSet presAssocID="{727F8D9F-0803-4E02-BBEB-B4D0EBBA2814}" presName="bgRect" presStyleLbl="bgShp" presStyleIdx="0" presStyleCnt="3"/>
      <dgm:spPr/>
    </dgm:pt>
    <dgm:pt modelId="{01288516-B4CA-4F09-B09D-65667BD80F0B}" type="pres">
      <dgm:prSet presAssocID="{727F8D9F-0803-4E02-BBEB-B4D0EBBA2814}"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ongue"/>
        </a:ext>
      </dgm:extLst>
    </dgm:pt>
    <dgm:pt modelId="{64A0ABC8-905C-4CD1-B777-E9E410D8BC92}" type="pres">
      <dgm:prSet presAssocID="{727F8D9F-0803-4E02-BBEB-B4D0EBBA2814}" presName="spaceRect" presStyleCnt="0"/>
      <dgm:spPr/>
    </dgm:pt>
    <dgm:pt modelId="{F912F29B-97C1-4742-8877-FE8A88E76F38}" type="pres">
      <dgm:prSet presAssocID="{727F8D9F-0803-4E02-BBEB-B4D0EBBA2814}" presName="parTx" presStyleLbl="revTx" presStyleIdx="0" presStyleCnt="3">
        <dgm:presLayoutVars>
          <dgm:chMax val="0"/>
          <dgm:chPref val="0"/>
        </dgm:presLayoutVars>
      </dgm:prSet>
      <dgm:spPr/>
    </dgm:pt>
    <dgm:pt modelId="{7B259C71-5649-4B10-975F-0E95C50AD7B4}" type="pres">
      <dgm:prSet presAssocID="{986C12C6-E47B-439D-896E-B1A3138DB824}" presName="sibTrans" presStyleCnt="0"/>
      <dgm:spPr/>
    </dgm:pt>
    <dgm:pt modelId="{0E30F08E-89B4-4929-8715-5042C72E64D6}" type="pres">
      <dgm:prSet presAssocID="{480B2BE4-DC3D-4524-B386-9D529CD57CF1}" presName="compNode" presStyleCnt="0"/>
      <dgm:spPr/>
    </dgm:pt>
    <dgm:pt modelId="{0F64373A-23C4-4284-8C7C-FB54D9BA0A91}" type="pres">
      <dgm:prSet presAssocID="{480B2BE4-DC3D-4524-B386-9D529CD57CF1}" presName="bgRect" presStyleLbl="bgShp" presStyleIdx="1" presStyleCnt="3"/>
      <dgm:spPr/>
    </dgm:pt>
    <dgm:pt modelId="{52E86067-FD96-41D1-A3B8-1DBC7AB1C57F}" type="pres">
      <dgm:prSet presAssocID="{480B2BE4-DC3D-4524-B386-9D529CD57CF1}"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D197C29-AA3D-4B00-AD7A-3A3E7A82785F}" type="pres">
      <dgm:prSet presAssocID="{480B2BE4-DC3D-4524-B386-9D529CD57CF1}" presName="spaceRect" presStyleCnt="0"/>
      <dgm:spPr/>
    </dgm:pt>
    <dgm:pt modelId="{AFBD083E-6B3A-49F9-8EC7-30FF72C10AFE}" type="pres">
      <dgm:prSet presAssocID="{480B2BE4-DC3D-4524-B386-9D529CD57CF1}" presName="parTx" presStyleLbl="revTx" presStyleIdx="1" presStyleCnt="3">
        <dgm:presLayoutVars>
          <dgm:chMax val="0"/>
          <dgm:chPref val="0"/>
        </dgm:presLayoutVars>
      </dgm:prSet>
      <dgm:spPr/>
    </dgm:pt>
    <dgm:pt modelId="{509B87ED-D363-4546-8C75-3E6EB66CB1CB}" type="pres">
      <dgm:prSet presAssocID="{A0F81F47-E055-42BA-A5D4-17466AB1DC60}" presName="sibTrans" presStyleCnt="0"/>
      <dgm:spPr/>
    </dgm:pt>
    <dgm:pt modelId="{5F0185BF-4FF6-4F3C-B866-9E1467AA0006}" type="pres">
      <dgm:prSet presAssocID="{B10DC4F7-66EF-4C33-B1BF-4A316E80F1E3}" presName="compNode" presStyleCnt="0"/>
      <dgm:spPr/>
    </dgm:pt>
    <dgm:pt modelId="{3D8EE1F6-4DE2-4E98-A162-E2092B75BCB1}" type="pres">
      <dgm:prSet presAssocID="{B10DC4F7-66EF-4C33-B1BF-4A316E80F1E3}" presName="bgRect" presStyleLbl="bgShp" presStyleIdx="2" presStyleCnt="3"/>
      <dgm:spPr/>
    </dgm:pt>
    <dgm:pt modelId="{555C7EC6-88FD-41C8-ABEA-F13B4C59E4BC}" type="pres">
      <dgm:prSet presAssocID="{B10DC4F7-66EF-4C33-B1BF-4A316E80F1E3}"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CA3FAE51-D35B-488B-8E68-18357C52F6E8}" type="pres">
      <dgm:prSet presAssocID="{B10DC4F7-66EF-4C33-B1BF-4A316E80F1E3}" presName="spaceRect" presStyleCnt="0"/>
      <dgm:spPr/>
    </dgm:pt>
    <dgm:pt modelId="{BC7AF0AB-B3EC-4B40-894A-C13EB23BD2A5}" type="pres">
      <dgm:prSet presAssocID="{B10DC4F7-66EF-4C33-B1BF-4A316E80F1E3}" presName="parTx" presStyleLbl="revTx" presStyleIdx="2" presStyleCnt="3">
        <dgm:presLayoutVars>
          <dgm:chMax val="0"/>
          <dgm:chPref val="0"/>
        </dgm:presLayoutVars>
      </dgm:prSet>
      <dgm:spPr/>
    </dgm:pt>
  </dgm:ptLst>
  <dgm:cxnLst>
    <dgm:cxn modelId="{B3ECD203-84E7-489A-9A9E-C1251646E5B4}" type="presOf" srcId="{480B2BE4-DC3D-4524-B386-9D529CD57CF1}" destId="{AFBD083E-6B3A-49F9-8EC7-30FF72C10AFE}" srcOrd="0" destOrd="0" presId="urn:microsoft.com/office/officeart/2018/2/layout/IconVerticalSolidList"/>
    <dgm:cxn modelId="{38C79243-D424-4257-A9CA-57BA7EF8C518}" srcId="{7DC09EEE-CFF9-40C3-ABBE-87D77F8BA274}" destId="{480B2BE4-DC3D-4524-B386-9D529CD57CF1}" srcOrd="1" destOrd="0" parTransId="{FE2B3A68-8566-49AB-A392-17D1DD2E9A25}" sibTransId="{A0F81F47-E055-42BA-A5D4-17466AB1DC60}"/>
    <dgm:cxn modelId="{FB5225A5-E3A2-494A-B1EC-2DC0F2E05B2B}" srcId="{7DC09EEE-CFF9-40C3-ABBE-87D77F8BA274}" destId="{727F8D9F-0803-4E02-BBEB-B4D0EBBA2814}" srcOrd="0" destOrd="0" parTransId="{BDDDF095-FCFD-466A-A758-E2A56747F9DA}" sibTransId="{986C12C6-E47B-439D-896E-B1A3138DB824}"/>
    <dgm:cxn modelId="{F2D00BAB-A58A-4A35-A534-B56317031FB9}" type="presOf" srcId="{727F8D9F-0803-4E02-BBEB-B4D0EBBA2814}" destId="{F912F29B-97C1-4742-8877-FE8A88E76F38}" srcOrd="0" destOrd="0" presId="urn:microsoft.com/office/officeart/2018/2/layout/IconVerticalSolidList"/>
    <dgm:cxn modelId="{0BC618C2-3B0A-4AEC-8133-91FBC854BA9D}" srcId="{7DC09EEE-CFF9-40C3-ABBE-87D77F8BA274}" destId="{B10DC4F7-66EF-4C33-B1BF-4A316E80F1E3}" srcOrd="2" destOrd="0" parTransId="{D6B7E477-17E7-4292-8BAE-ADB4919C3123}" sibTransId="{4F26C1DC-9B58-4E43-89AC-2E3417A0385C}"/>
    <dgm:cxn modelId="{E6EC2BDB-FCB1-4614-9858-8AE23BDFBD88}" type="presOf" srcId="{7DC09EEE-CFF9-40C3-ABBE-87D77F8BA274}" destId="{A7ACBEA7-532E-4C86-900B-317F6D98326C}" srcOrd="0" destOrd="0" presId="urn:microsoft.com/office/officeart/2018/2/layout/IconVerticalSolidList"/>
    <dgm:cxn modelId="{5F1E82ED-160F-4A80-BF0E-5339A70DD6DC}" type="presOf" srcId="{B10DC4F7-66EF-4C33-B1BF-4A316E80F1E3}" destId="{BC7AF0AB-B3EC-4B40-894A-C13EB23BD2A5}" srcOrd="0" destOrd="0" presId="urn:microsoft.com/office/officeart/2018/2/layout/IconVerticalSolidList"/>
    <dgm:cxn modelId="{EC166FB3-E470-4FD8-9FBE-2E17BD4F22B3}" type="presParOf" srcId="{A7ACBEA7-532E-4C86-900B-317F6D98326C}" destId="{9D91DBFE-A77D-4CDB-A0F6-650DFFFE6A1C}" srcOrd="0" destOrd="0" presId="urn:microsoft.com/office/officeart/2018/2/layout/IconVerticalSolidList"/>
    <dgm:cxn modelId="{31299D84-5986-46B7-ABCF-80A4FB866812}" type="presParOf" srcId="{9D91DBFE-A77D-4CDB-A0F6-650DFFFE6A1C}" destId="{462F35CC-5D9F-4E5E-A2C5-B73ED6C55F25}" srcOrd="0" destOrd="0" presId="urn:microsoft.com/office/officeart/2018/2/layout/IconVerticalSolidList"/>
    <dgm:cxn modelId="{10493B2A-A9C7-4B2F-9EDC-919D433CA917}" type="presParOf" srcId="{9D91DBFE-A77D-4CDB-A0F6-650DFFFE6A1C}" destId="{01288516-B4CA-4F09-B09D-65667BD80F0B}" srcOrd="1" destOrd="0" presId="urn:microsoft.com/office/officeart/2018/2/layout/IconVerticalSolidList"/>
    <dgm:cxn modelId="{2C2FD53D-F3D7-4980-860B-2FAF67C84909}" type="presParOf" srcId="{9D91DBFE-A77D-4CDB-A0F6-650DFFFE6A1C}" destId="{64A0ABC8-905C-4CD1-B777-E9E410D8BC92}" srcOrd="2" destOrd="0" presId="urn:microsoft.com/office/officeart/2018/2/layout/IconVerticalSolidList"/>
    <dgm:cxn modelId="{20D68889-381D-4776-8041-347B1AEE5D08}" type="presParOf" srcId="{9D91DBFE-A77D-4CDB-A0F6-650DFFFE6A1C}" destId="{F912F29B-97C1-4742-8877-FE8A88E76F38}" srcOrd="3" destOrd="0" presId="urn:microsoft.com/office/officeart/2018/2/layout/IconVerticalSolidList"/>
    <dgm:cxn modelId="{33481CE4-B630-416B-8115-3117EB20865B}" type="presParOf" srcId="{A7ACBEA7-532E-4C86-900B-317F6D98326C}" destId="{7B259C71-5649-4B10-975F-0E95C50AD7B4}" srcOrd="1" destOrd="0" presId="urn:microsoft.com/office/officeart/2018/2/layout/IconVerticalSolidList"/>
    <dgm:cxn modelId="{2B1E29E7-E8C0-4646-BFE5-6E5C0DAB0EF7}" type="presParOf" srcId="{A7ACBEA7-532E-4C86-900B-317F6D98326C}" destId="{0E30F08E-89B4-4929-8715-5042C72E64D6}" srcOrd="2" destOrd="0" presId="urn:microsoft.com/office/officeart/2018/2/layout/IconVerticalSolidList"/>
    <dgm:cxn modelId="{887AB9C2-B9FC-4629-BAD2-0DD42E208F2E}" type="presParOf" srcId="{0E30F08E-89B4-4929-8715-5042C72E64D6}" destId="{0F64373A-23C4-4284-8C7C-FB54D9BA0A91}" srcOrd="0" destOrd="0" presId="urn:microsoft.com/office/officeart/2018/2/layout/IconVerticalSolidList"/>
    <dgm:cxn modelId="{8164202E-58AF-489F-9E03-D7FA2C241D34}" type="presParOf" srcId="{0E30F08E-89B4-4929-8715-5042C72E64D6}" destId="{52E86067-FD96-41D1-A3B8-1DBC7AB1C57F}" srcOrd="1" destOrd="0" presId="urn:microsoft.com/office/officeart/2018/2/layout/IconVerticalSolidList"/>
    <dgm:cxn modelId="{35637E72-A6BB-47DE-8C89-909F0A10097D}" type="presParOf" srcId="{0E30F08E-89B4-4929-8715-5042C72E64D6}" destId="{5D197C29-AA3D-4B00-AD7A-3A3E7A82785F}" srcOrd="2" destOrd="0" presId="urn:microsoft.com/office/officeart/2018/2/layout/IconVerticalSolidList"/>
    <dgm:cxn modelId="{96FC643D-2E41-4D7F-B184-FF56BAA2117F}" type="presParOf" srcId="{0E30F08E-89B4-4929-8715-5042C72E64D6}" destId="{AFBD083E-6B3A-49F9-8EC7-30FF72C10AFE}" srcOrd="3" destOrd="0" presId="urn:microsoft.com/office/officeart/2018/2/layout/IconVerticalSolidList"/>
    <dgm:cxn modelId="{F7C2C0BF-77E3-4D62-ACE9-E7BCDE5D00DE}" type="presParOf" srcId="{A7ACBEA7-532E-4C86-900B-317F6D98326C}" destId="{509B87ED-D363-4546-8C75-3E6EB66CB1CB}" srcOrd="3" destOrd="0" presId="urn:microsoft.com/office/officeart/2018/2/layout/IconVerticalSolidList"/>
    <dgm:cxn modelId="{843D22DF-B85D-48AD-8794-AD687C8AB388}" type="presParOf" srcId="{A7ACBEA7-532E-4C86-900B-317F6D98326C}" destId="{5F0185BF-4FF6-4F3C-B866-9E1467AA0006}" srcOrd="4" destOrd="0" presId="urn:microsoft.com/office/officeart/2018/2/layout/IconVerticalSolidList"/>
    <dgm:cxn modelId="{C1C91ADD-0EE3-4C20-97F3-33767395932B}" type="presParOf" srcId="{5F0185BF-4FF6-4F3C-B866-9E1467AA0006}" destId="{3D8EE1F6-4DE2-4E98-A162-E2092B75BCB1}" srcOrd="0" destOrd="0" presId="urn:microsoft.com/office/officeart/2018/2/layout/IconVerticalSolidList"/>
    <dgm:cxn modelId="{66ED9139-BC92-4346-95E4-3736EAB7B425}" type="presParOf" srcId="{5F0185BF-4FF6-4F3C-B866-9E1467AA0006}" destId="{555C7EC6-88FD-41C8-ABEA-F13B4C59E4BC}" srcOrd="1" destOrd="0" presId="urn:microsoft.com/office/officeart/2018/2/layout/IconVerticalSolidList"/>
    <dgm:cxn modelId="{6E1510A3-7545-4344-A3A3-14CA837C3197}" type="presParOf" srcId="{5F0185BF-4FF6-4F3C-B866-9E1467AA0006}" destId="{CA3FAE51-D35B-488B-8E68-18357C52F6E8}" srcOrd="2" destOrd="0" presId="urn:microsoft.com/office/officeart/2018/2/layout/IconVerticalSolidList"/>
    <dgm:cxn modelId="{1D33ACBE-6DDD-434E-817B-0BF9BACCDFF8}" type="presParOf" srcId="{5F0185BF-4FF6-4F3C-B866-9E1467AA0006}" destId="{BC7AF0AB-B3EC-4B40-894A-C13EB23BD2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2230D-9A29-43A0-90F7-0452CD1E5288}">
      <dsp:nvSpPr>
        <dsp:cNvPr id="0" name=""/>
        <dsp:cNvSpPr/>
      </dsp:nvSpPr>
      <dsp:spPr>
        <a:xfrm>
          <a:off x="0" y="1776"/>
          <a:ext cx="497757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FBF8A41-F960-49DC-8730-7A74F701A5E5}">
      <dsp:nvSpPr>
        <dsp:cNvPr id="0" name=""/>
        <dsp:cNvSpPr/>
      </dsp:nvSpPr>
      <dsp:spPr>
        <a:xfrm>
          <a:off x="0" y="1776"/>
          <a:ext cx="4977578" cy="121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defRPr cap="all"/>
          </a:pPr>
          <a:r>
            <a:rPr lang="en-US" sz="1400" kern="1200"/>
            <a:t>Approach to language pedagogy that affirms and leverages students’ diverse and dynamic language practices (García &amp; li Wei, 2014;  García et al., 2017).</a:t>
          </a:r>
        </a:p>
      </dsp:txBody>
      <dsp:txXfrm>
        <a:off x="0" y="1776"/>
        <a:ext cx="4977578" cy="1211911"/>
      </dsp:txXfrm>
    </dsp:sp>
    <dsp:sp modelId="{264C1FF0-588B-4AAF-BEEC-2C554E1159CC}">
      <dsp:nvSpPr>
        <dsp:cNvPr id="0" name=""/>
        <dsp:cNvSpPr/>
      </dsp:nvSpPr>
      <dsp:spPr>
        <a:xfrm>
          <a:off x="0" y="1213688"/>
          <a:ext cx="4977578"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386BD7-626D-4996-A813-27D80604000B}">
      <dsp:nvSpPr>
        <dsp:cNvPr id="0" name=""/>
        <dsp:cNvSpPr/>
      </dsp:nvSpPr>
      <dsp:spPr>
        <a:xfrm>
          <a:off x="0" y="1213688"/>
          <a:ext cx="4977578" cy="121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defRPr cap="all"/>
          </a:pPr>
          <a:r>
            <a:rPr lang="en-US" sz="1400" kern="1200"/>
            <a:t>Use of students’ linguistic and cultural repertoire to meet communicative and academic needs in English and other languages (García ,2009; 2 018).</a:t>
          </a:r>
        </a:p>
      </dsp:txBody>
      <dsp:txXfrm>
        <a:off x="0" y="1213688"/>
        <a:ext cx="4977578" cy="1211911"/>
      </dsp:txXfrm>
    </dsp:sp>
    <dsp:sp modelId="{0B81180E-0DDA-4C53-8EAB-1753E3BCC949}">
      <dsp:nvSpPr>
        <dsp:cNvPr id="0" name=""/>
        <dsp:cNvSpPr/>
      </dsp:nvSpPr>
      <dsp:spPr>
        <a:xfrm>
          <a:off x="0" y="2425600"/>
          <a:ext cx="4977578"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AD9C64-541F-4289-BC98-84AF30D65307}">
      <dsp:nvSpPr>
        <dsp:cNvPr id="0" name=""/>
        <dsp:cNvSpPr/>
      </dsp:nvSpPr>
      <dsp:spPr>
        <a:xfrm>
          <a:off x="0" y="2425600"/>
          <a:ext cx="4977578" cy="121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defRPr cap="all"/>
          </a:pPr>
          <a:r>
            <a:rPr lang="en-US" sz="1400" kern="1200" dirty="0" err="1">
              <a:latin typeface="+mn-lt"/>
            </a:rPr>
            <a:t>Translanguaging</a:t>
          </a:r>
          <a:r>
            <a:rPr lang="en-US" sz="1400" kern="1200" dirty="0">
              <a:latin typeface="+mn-lt"/>
            </a:rPr>
            <a:t> validates </a:t>
          </a:r>
          <a:r>
            <a:rPr lang="en-US" sz="1400" b="1" kern="1200" dirty="0">
              <a:latin typeface="+mn-lt"/>
            </a:rPr>
            <a:t>multilingualism</a:t>
          </a:r>
          <a:r>
            <a:rPr lang="en-US" sz="1400" kern="1200" dirty="0">
              <a:latin typeface="+mn-lt"/>
            </a:rPr>
            <a:t> and </a:t>
          </a:r>
          <a:r>
            <a:rPr lang="en-US" sz="1400" b="1" kern="1200" dirty="0">
              <a:latin typeface="+mn-lt"/>
            </a:rPr>
            <a:t>multiculturalism</a:t>
          </a:r>
          <a:r>
            <a:rPr lang="en-US" sz="1400" kern="1200" dirty="0">
              <a:latin typeface="+mn-lt"/>
            </a:rPr>
            <a:t> as assets by drawing on the students’ diverse linguistic and cultural resources </a:t>
          </a:r>
          <a:r>
            <a:rPr lang="en-US" sz="1400" kern="1200" dirty="0">
              <a:effectLst/>
              <a:latin typeface="+mn-lt"/>
              <a:ea typeface="Times New Roman" panose="02020603050405020304" pitchFamily="18" charset="0"/>
            </a:rPr>
            <a:t>to support the academic and emotional needs of  students</a:t>
          </a:r>
          <a:r>
            <a:rPr lang="en-US" sz="1400" kern="1200" dirty="0">
              <a:effectLst/>
              <a:latin typeface="+mn-lt"/>
              <a:ea typeface="Calibri" panose="020F0502020204030204" pitchFamily="34" charset="0"/>
              <a:cs typeface="Times New Roman" panose="02020603050405020304" pitchFamily="18" charset="0"/>
            </a:rPr>
            <a:t>(García, 2009; Hurst &amp; Mona, 2017; </a:t>
          </a:r>
          <a:r>
            <a:rPr lang="en-US" sz="1400" kern="1200" dirty="0" err="1">
              <a:effectLst/>
              <a:latin typeface="+mn-lt"/>
              <a:ea typeface="Calibri" panose="020F0502020204030204" pitchFamily="34" charset="0"/>
              <a:cs typeface="Times New Roman" panose="02020603050405020304" pitchFamily="18" charset="0"/>
            </a:rPr>
            <a:t>Kleyn</a:t>
          </a:r>
          <a:r>
            <a:rPr lang="en-US" sz="1400" kern="1200" dirty="0">
              <a:effectLst/>
              <a:latin typeface="+mn-lt"/>
              <a:ea typeface="Calibri" panose="020F0502020204030204" pitchFamily="34" charset="0"/>
              <a:cs typeface="Times New Roman" panose="02020603050405020304" pitchFamily="18" charset="0"/>
            </a:rPr>
            <a:t> &amp; García, 2019</a:t>
          </a:r>
          <a:r>
            <a:rPr lang="en-US" sz="14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kern="1200" dirty="0"/>
        </a:p>
      </dsp:txBody>
      <dsp:txXfrm>
        <a:off x="0" y="2425600"/>
        <a:ext cx="4977578" cy="1211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77E7C-D13F-4AE9-A45C-E6F40C1CABF3}">
      <dsp:nvSpPr>
        <dsp:cNvPr id="0" name=""/>
        <dsp:cNvSpPr/>
      </dsp:nvSpPr>
      <dsp:spPr>
        <a:xfrm>
          <a:off x="0" y="1806"/>
          <a:ext cx="10515600" cy="9155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4ED59C-1E30-49E2-A5C7-7B818ED12B6F}">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2723D0-C14C-41AC-ACF4-D6DAE7E09D0A}">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US" sz="2100" kern="1200"/>
            <a:t>E</a:t>
          </a:r>
          <a:r>
            <a:rPr lang="en-US" sz="2100" kern="1200" baseline="30000"/>
            <a:t>3</a:t>
          </a:r>
          <a:r>
            <a:rPr lang="en-US" sz="2100" kern="1200"/>
            <a:t> is a yearlong collaborative venture into equity and inclusive excellence supported by the Center for Academic Excellence and by Student Success Funding.</a:t>
          </a:r>
        </a:p>
      </dsp:txBody>
      <dsp:txXfrm>
        <a:off x="1057476" y="1806"/>
        <a:ext cx="9458123" cy="915564"/>
      </dsp:txXfrm>
    </dsp:sp>
    <dsp:sp modelId="{7423C4C0-B84C-49E0-832B-29E9DE61FDAC}">
      <dsp:nvSpPr>
        <dsp:cNvPr id="0" name=""/>
        <dsp:cNvSpPr/>
      </dsp:nvSpPr>
      <dsp:spPr>
        <a:xfrm>
          <a:off x="0" y="1146262"/>
          <a:ext cx="10515600" cy="915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19170-E7E9-46A2-93F6-FFFF2C6F52FE}">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DD0AD9-F0FF-4EEA-9707-476B57E757D5}">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US" sz="2100" kern="1200"/>
            <a:t>Use of </a:t>
          </a:r>
          <a:r>
            <a:rPr lang="en-US" sz="2100" b="1" kern="1200"/>
            <a:t>reality pedagogy </a:t>
          </a:r>
          <a:r>
            <a:rPr lang="en-US" sz="2100" kern="1200"/>
            <a:t>(Emdin, 2016) to innovate our teaching and learning in classrooms and beyond. </a:t>
          </a:r>
        </a:p>
      </dsp:txBody>
      <dsp:txXfrm>
        <a:off x="1057476" y="1146262"/>
        <a:ext cx="9458123" cy="915564"/>
      </dsp:txXfrm>
    </dsp:sp>
    <dsp:sp modelId="{1F24771B-B5F1-41EF-B008-FA1164F26AAA}">
      <dsp:nvSpPr>
        <dsp:cNvPr id="0" name=""/>
        <dsp:cNvSpPr/>
      </dsp:nvSpPr>
      <dsp:spPr>
        <a:xfrm>
          <a:off x="0" y="2290717"/>
          <a:ext cx="10515600" cy="9155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92FAE6-27AD-4553-A890-3ED84C0B0DD7}">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5028FA-B45B-4EDB-9CC3-FC2F880DC1F9}">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US" sz="2100" kern="1200"/>
            <a:t>Student success means more than completing a program or meeting a minimum GPA. Students learn beyond the classroom and beyond program outcomes.</a:t>
          </a:r>
        </a:p>
      </dsp:txBody>
      <dsp:txXfrm>
        <a:off x="1057476" y="2290717"/>
        <a:ext cx="9458123" cy="915564"/>
      </dsp:txXfrm>
    </dsp:sp>
    <dsp:sp modelId="{3B0DEFB8-187B-4E8D-9F08-F8BE2544E452}">
      <dsp:nvSpPr>
        <dsp:cNvPr id="0" name=""/>
        <dsp:cNvSpPr/>
      </dsp:nvSpPr>
      <dsp:spPr>
        <a:xfrm>
          <a:off x="0" y="3435173"/>
          <a:ext cx="10515600" cy="91556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8F5E2-4ECB-4223-AEB6-9AACC4D713FF}">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5848E-FC57-4C98-BEF9-05EB845F487C}">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33450">
            <a:lnSpc>
              <a:spcPct val="90000"/>
            </a:lnSpc>
            <a:spcBef>
              <a:spcPct val="0"/>
            </a:spcBef>
            <a:spcAft>
              <a:spcPct val="35000"/>
            </a:spcAft>
            <a:buNone/>
          </a:pPr>
          <a:r>
            <a:rPr lang="en-US" sz="2100" kern="1200"/>
            <a:t>“</a:t>
          </a:r>
          <a:r>
            <a:rPr lang="en-US" sz="2100" i="1" kern="1200"/>
            <a:t>When students see themselves in the curriculum, they develop stronger relationships with both their teachers and peers—and with the content as well”</a:t>
          </a:r>
          <a:r>
            <a:rPr lang="en-US" sz="2100" kern="1200"/>
            <a:t> (Emdin 2016). </a:t>
          </a:r>
        </a:p>
      </dsp:txBody>
      <dsp:txXfrm>
        <a:off x="1057476" y="3435173"/>
        <a:ext cx="9458123" cy="915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7363-3102-4BF3-AC4A-B057DFE8DA29}">
      <dsp:nvSpPr>
        <dsp:cNvPr id="0" name=""/>
        <dsp:cNvSpPr/>
      </dsp:nvSpPr>
      <dsp:spPr>
        <a:xfrm>
          <a:off x="2672229" y="535503"/>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579012"/>
        <a:ext cx="22091" cy="4422"/>
      </dsp:txXfrm>
    </dsp:sp>
    <dsp:sp modelId="{F34F90EC-B3E1-4D34-9C80-63532A8AD0CC}">
      <dsp:nvSpPr>
        <dsp:cNvPr id="0" name=""/>
        <dsp:cNvSpPr/>
      </dsp:nvSpPr>
      <dsp:spPr>
        <a:xfrm>
          <a:off x="753011"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Incorporate the students’ native language  into the classroom, mentoring, and advising sessions</a:t>
          </a:r>
        </a:p>
      </dsp:txBody>
      <dsp:txXfrm>
        <a:off x="753011" y="4917"/>
        <a:ext cx="1921018" cy="1152611"/>
      </dsp:txXfrm>
    </dsp:sp>
    <dsp:sp modelId="{58E14FC4-A586-4742-8AA5-7EDE74AC4851}">
      <dsp:nvSpPr>
        <dsp:cNvPr id="0" name=""/>
        <dsp:cNvSpPr/>
      </dsp:nvSpPr>
      <dsp:spPr>
        <a:xfrm>
          <a:off x="5035082" y="535503"/>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579012"/>
        <a:ext cx="22091" cy="4422"/>
      </dsp:txXfrm>
    </dsp:sp>
    <dsp:sp modelId="{C926EB07-C506-4C6E-A943-72A891F1C846}">
      <dsp:nvSpPr>
        <dsp:cNvPr id="0" name=""/>
        <dsp:cNvSpPr/>
      </dsp:nvSpPr>
      <dsp:spPr>
        <a:xfrm>
          <a:off x="3115864"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Provide opportunities for students to use their native language</a:t>
          </a:r>
        </a:p>
      </dsp:txBody>
      <dsp:txXfrm>
        <a:off x="3115864" y="4917"/>
        <a:ext cx="1921018" cy="1152611"/>
      </dsp:txXfrm>
    </dsp:sp>
    <dsp:sp modelId="{9F509ED1-B97B-4EA7-99BC-5ADEFC144C0E}">
      <dsp:nvSpPr>
        <dsp:cNvPr id="0" name=""/>
        <dsp:cNvSpPr/>
      </dsp:nvSpPr>
      <dsp:spPr>
        <a:xfrm>
          <a:off x="7397935" y="535503"/>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579012"/>
        <a:ext cx="22091" cy="4422"/>
      </dsp:txXfrm>
    </dsp:sp>
    <dsp:sp modelId="{B2FA18F8-2FF6-4DA4-9620-EA8FEEBEF44F}">
      <dsp:nvSpPr>
        <dsp:cNvPr id="0" name=""/>
        <dsp:cNvSpPr/>
      </dsp:nvSpPr>
      <dsp:spPr>
        <a:xfrm>
          <a:off x="5478717"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Allow students to speak their language to help lower proficiency peers</a:t>
          </a:r>
        </a:p>
      </dsp:txBody>
      <dsp:txXfrm>
        <a:off x="5478717" y="4917"/>
        <a:ext cx="1921018" cy="1152611"/>
      </dsp:txXfrm>
    </dsp:sp>
    <dsp:sp modelId="{8687CC79-FD79-4ADD-9B3D-2D3CE0BEE7EA}">
      <dsp:nvSpPr>
        <dsp:cNvPr id="0" name=""/>
        <dsp:cNvSpPr/>
      </dsp:nvSpPr>
      <dsp:spPr>
        <a:xfrm>
          <a:off x="1713520" y="1155729"/>
          <a:ext cx="7088559" cy="411234"/>
        </a:xfrm>
        <a:custGeom>
          <a:avLst/>
          <a:gdLst/>
          <a:ahLst/>
          <a:cxnLst/>
          <a:rect l="0" t="0" r="0" b="0"/>
          <a:pathLst>
            <a:path>
              <a:moveTo>
                <a:pt x="7088559" y="0"/>
              </a:moveTo>
              <a:lnTo>
                <a:pt x="7088559" y="222717"/>
              </a:lnTo>
              <a:lnTo>
                <a:pt x="0" y="222717"/>
              </a:lnTo>
              <a:lnTo>
                <a:pt x="0" y="41123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1359134"/>
        <a:ext cx="355115" cy="4422"/>
      </dsp:txXfrm>
    </dsp:sp>
    <dsp:sp modelId="{B6FC1CB6-29AF-4C1E-9A1F-AEBCA2DE91CD}">
      <dsp:nvSpPr>
        <dsp:cNvPr id="0" name=""/>
        <dsp:cNvSpPr/>
      </dsp:nvSpPr>
      <dsp:spPr>
        <a:xfrm>
          <a:off x="7841570" y="4917"/>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a:t>Use surveys to find out about my students’ cultural and linguistic background</a:t>
          </a:r>
        </a:p>
      </dsp:txBody>
      <dsp:txXfrm>
        <a:off x="7841570" y="4917"/>
        <a:ext cx="1921018" cy="1152611"/>
      </dsp:txXfrm>
    </dsp:sp>
    <dsp:sp modelId="{436410B4-CC3C-4EFB-AA65-A16367E35B53}">
      <dsp:nvSpPr>
        <dsp:cNvPr id="0" name=""/>
        <dsp:cNvSpPr/>
      </dsp:nvSpPr>
      <dsp:spPr>
        <a:xfrm>
          <a:off x="2672229" y="2129949"/>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01" y="2173457"/>
        <a:ext cx="22091" cy="4422"/>
      </dsp:txXfrm>
    </dsp:sp>
    <dsp:sp modelId="{523722EC-C686-4072-9FBB-F1A33D3FBB87}">
      <dsp:nvSpPr>
        <dsp:cNvPr id="0" name=""/>
        <dsp:cNvSpPr/>
      </dsp:nvSpPr>
      <dsp:spPr>
        <a:xfrm>
          <a:off x="753011" y="1599363"/>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Spend time outside learning about the cultures and languages of your students/mentees</a:t>
          </a:r>
        </a:p>
      </dsp:txBody>
      <dsp:txXfrm>
        <a:off x="753011" y="1599363"/>
        <a:ext cx="1921018" cy="1152611"/>
      </dsp:txXfrm>
    </dsp:sp>
    <dsp:sp modelId="{A856D8BA-2B9E-45AE-BF0F-FDF0FFE0B4AA}">
      <dsp:nvSpPr>
        <dsp:cNvPr id="0" name=""/>
        <dsp:cNvSpPr/>
      </dsp:nvSpPr>
      <dsp:spPr>
        <a:xfrm>
          <a:off x="5035082" y="2129949"/>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54" y="2173457"/>
        <a:ext cx="22091" cy="4422"/>
      </dsp:txXfrm>
    </dsp:sp>
    <dsp:sp modelId="{D16A9BD8-8EFC-4408-A717-C8B6B0F36BF6}">
      <dsp:nvSpPr>
        <dsp:cNvPr id="0" name=""/>
        <dsp:cNvSpPr/>
      </dsp:nvSpPr>
      <dsp:spPr>
        <a:xfrm>
          <a:off x="3115864" y="1599363"/>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Learn words or phrases in the students’ native language for your greetings or throughout the sessions </a:t>
          </a:r>
        </a:p>
      </dsp:txBody>
      <dsp:txXfrm>
        <a:off x="3115864" y="1599363"/>
        <a:ext cx="1921018" cy="1152611"/>
      </dsp:txXfrm>
    </dsp:sp>
    <dsp:sp modelId="{FBDB2C69-F74F-4DCE-88D0-06AC0B47046D}">
      <dsp:nvSpPr>
        <dsp:cNvPr id="0" name=""/>
        <dsp:cNvSpPr/>
      </dsp:nvSpPr>
      <dsp:spPr>
        <a:xfrm>
          <a:off x="7397935" y="2129949"/>
          <a:ext cx="411234" cy="91440"/>
        </a:xfrm>
        <a:custGeom>
          <a:avLst/>
          <a:gdLst/>
          <a:ahLst/>
          <a:cxnLst/>
          <a:rect l="0" t="0" r="0" b="0"/>
          <a:pathLst>
            <a:path>
              <a:moveTo>
                <a:pt x="0" y="45720"/>
              </a:moveTo>
              <a:lnTo>
                <a:pt x="41123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2507" y="2173457"/>
        <a:ext cx="22091" cy="4422"/>
      </dsp:txXfrm>
    </dsp:sp>
    <dsp:sp modelId="{05972F13-B576-4B1E-8197-B36BE6998CBF}">
      <dsp:nvSpPr>
        <dsp:cNvPr id="0" name=""/>
        <dsp:cNvSpPr/>
      </dsp:nvSpPr>
      <dsp:spPr>
        <a:xfrm>
          <a:off x="5478717" y="1599363"/>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Involve students in activities to share their language and culture with the group( food, music, dance, sport,  and traditions)</a:t>
          </a:r>
        </a:p>
      </dsp:txBody>
      <dsp:txXfrm>
        <a:off x="5478717" y="1599363"/>
        <a:ext cx="1921018" cy="1152611"/>
      </dsp:txXfrm>
    </dsp:sp>
    <dsp:sp modelId="{88932233-92DF-43BB-B397-28C2A69E0AAC}">
      <dsp:nvSpPr>
        <dsp:cNvPr id="0" name=""/>
        <dsp:cNvSpPr/>
      </dsp:nvSpPr>
      <dsp:spPr>
        <a:xfrm>
          <a:off x="1713520" y="2750174"/>
          <a:ext cx="7088559" cy="411234"/>
        </a:xfrm>
        <a:custGeom>
          <a:avLst/>
          <a:gdLst/>
          <a:ahLst/>
          <a:cxnLst/>
          <a:rect l="0" t="0" r="0" b="0"/>
          <a:pathLst>
            <a:path>
              <a:moveTo>
                <a:pt x="7088559" y="0"/>
              </a:moveTo>
              <a:lnTo>
                <a:pt x="7088559" y="222717"/>
              </a:lnTo>
              <a:lnTo>
                <a:pt x="0" y="222717"/>
              </a:lnTo>
              <a:lnTo>
                <a:pt x="0" y="41123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242" y="2953580"/>
        <a:ext cx="355115" cy="4422"/>
      </dsp:txXfrm>
    </dsp:sp>
    <dsp:sp modelId="{1C8DC290-29F9-49B1-B4EF-5981F5D9B903}">
      <dsp:nvSpPr>
        <dsp:cNvPr id="0" name=""/>
        <dsp:cNvSpPr/>
      </dsp:nvSpPr>
      <dsp:spPr>
        <a:xfrm>
          <a:off x="7841570" y="1599363"/>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Ask for student input when planning lessons and activities</a:t>
          </a:r>
        </a:p>
      </dsp:txBody>
      <dsp:txXfrm>
        <a:off x="7841570" y="1599363"/>
        <a:ext cx="1921018" cy="1152611"/>
      </dsp:txXfrm>
    </dsp:sp>
    <dsp:sp modelId="{9BA0D6FE-2C1E-4B92-97F5-F779D77CC2AD}">
      <dsp:nvSpPr>
        <dsp:cNvPr id="0" name=""/>
        <dsp:cNvSpPr/>
      </dsp:nvSpPr>
      <dsp:spPr>
        <a:xfrm>
          <a:off x="753011" y="3193808"/>
          <a:ext cx="1921018" cy="11526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32" tIns="98808" rIns="94132" bIns="98808" numCol="1" spcCol="1270" anchor="ctr" anchorCtr="0">
          <a:noAutofit/>
        </a:bodyPr>
        <a:lstStyle/>
        <a:p>
          <a:pPr marL="0" lvl="0" indent="0" algn="ctr" defTabSz="533400">
            <a:lnSpc>
              <a:spcPct val="90000"/>
            </a:lnSpc>
            <a:spcBef>
              <a:spcPct val="0"/>
            </a:spcBef>
            <a:spcAft>
              <a:spcPct val="35000"/>
            </a:spcAft>
            <a:buNone/>
          </a:pPr>
          <a:r>
            <a:rPr lang="en-US" sz="1200" kern="1200" dirty="0"/>
            <a:t>Relate content and communicative strategies to the linguistic and cultural background of your students</a:t>
          </a:r>
        </a:p>
      </dsp:txBody>
      <dsp:txXfrm>
        <a:off x="753011" y="3193808"/>
        <a:ext cx="1921018" cy="1152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6F237-E5D2-4A95-A34C-AA0A4E89A347}">
      <dsp:nvSpPr>
        <dsp:cNvPr id="0" name=""/>
        <dsp:cNvSpPr/>
      </dsp:nvSpPr>
      <dsp:spPr>
        <a:xfrm>
          <a:off x="0" y="361719"/>
          <a:ext cx="10515600"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is your opinion on the use of students’ native language and culture in the community college environment?</a:t>
          </a:r>
        </a:p>
      </dsp:txBody>
      <dsp:txXfrm>
        <a:off x="56315" y="418034"/>
        <a:ext cx="10402970" cy="1040990"/>
      </dsp:txXfrm>
    </dsp:sp>
    <dsp:sp modelId="{01F9BCB3-9F7F-4972-AF7C-0AC39BB86F57}">
      <dsp:nvSpPr>
        <dsp:cNvPr id="0" name=""/>
        <dsp:cNvSpPr/>
      </dsp:nvSpPr>
      <dsp:spPr>
        <a:xfrm>
          <a:off x="0" y="1598859"/>
          <a:ext cx="10515600" cy="11536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Do you incorporate the language and culture of your students in your lessons or when approaching students for mentoring/advising?</a:t>
          </a:r>
        </a:p>
      </dsp:txBody>
      <dsp:txXfrm>
        <a:off x="56315" y="1655174"/>
        <a:ext cx="10402970" cy="1040990"/>
      </dsp:txXfrm>
    </dsp:sp>
    <dsp:sp modelId="{3873C14D-AB87-47B2-8CDD-4E9E7A3AE2B8}">
      <dsp:nvSpPr>
        <dsp:cNvPr id="0" name=""/>
        <dsp:cNvSpPr/>
      </dsp:nvSpPr>
      <dsp:spPr>
        <a:xfrm>
          <a:off x="0" y="2835999"/>
          <a:ext cx="10515600" cy="1153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strategies do you use to get to know your students’ linguistic and cultural background?</a:t>
          </a:r>
        </a:p>
      </dsp:txBody>
      <dsp:txXfrm>
        <a:off x="56315" y="2892314"/>
        <a:ext cx="10402970" cy="10409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35CC-5D9F-4E5E-A2C5-B73ED6C55F25}">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88516-B4CA-4F09-B09D-65667BD80F0B}">
      <dsp:nvSpPr>
        <dsp:cNvPr id="0" name=""/>
        <dsp:cNvSpPr/>
      </dsp:nvSpPr>
      <dsp:spPr>
        <a:xfrm>
          <a:off x="481473" y="358800"/>
          <a:ext cx="875405" cy="875405"/>
        </a:xfrm>
        <a:prstGeom prst="rect">
          <a:avLst/>
        </a:prstGeom>
        <a:blipFill>
          <a:blip xmlns:r="http://schemas.openxmlformats.org/officeDocument/2006/relationships">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2F29B-97C1-4742-8877-FE8A88E76F38}">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90000"/>
            </a:lnSpc>
            <a:spcBef>
              <a:spcPct val="0"/>
            </a:spcBef>
            <a:spcAft>
              <a:spcPct val="35000"/>
            </a:spcAft>
            <a:buNone/>
          </a:pPr>
          <a:r>
            <a:rPr lang="en-US" sz="2000" kern="1200" dirty="0"/>
            <a:t>What is your opinion on the use of your native language and culture in the community college environment?</a:t>
          </a:r>
        </a:p>
      </dsp:txBody>
      <dsp:txXfrm>
        <a:off x="1838352" y="680"/>
        <a:ext cx="4430685" cy="1591647"/>
      </dsp:txXfrm>
    </dsp:sp>
    <dsp:sp modelId="{0F64373A-23C4-4284-8C7C-FB54D9BA0A91}">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86067-FD96-41D1-A3B8-1DBC7AB1C57F}">
      <dsp:nvSpPr>
        <dsp:cNvPr id="0" name=""/>
        <dsp:cNvSpPr/>
      </dsp:nvSpPr>
      <dsp:spPr>
        <a:xfrm>
          <a:off x="481473" y="2348359"/>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D083E-6B3A-49F9-8EC7-30FF72C10AFE}">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90000"/>
            </a:lnSpc>
            <a:spcBef>
              <a:spcPct val="0"/>
            </a:spcBef>
            <a:spcAft>
              <a:spcPct val="35000"/>
            </a:spcAft>
            <a:buNone/>
          </a:pPr>
          <a:r>
            <a:rPr lang="en-US" sz="2000" kern="1200" dirty="0"/>
            <a:t>Would you like your instructor or mentor to incorporate your language and culture in the lessons or during mentoring/advising sessions?</a:t>
          </a:r>
        </a:p>
      </dsp:txBody>
      <dsp:txXfrm>
        <a:off x="1838352" y="1990238"/>
        <a:ext cx="4430685" cy="1591647"/>
      </dsp:txXfrm>
    </dsp:sp>
    <dsp:sp modelId="{3D8EE1F6-4DE2-4E98-A162-E2092B75BCB1}">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C7EC6-88FD-41C8-ABEA-F13B4C59E4BC}">
      <dsp:nvSpPr>
        <dsp:cNvPr id="0" name=""/>
        <dsp:cNvSpPr/>
      </dsp:nvSpPr>
      <dsp:spPr>
        <a:xfrm>
          <a:off x="481473" y="4337918"/>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7AF0AB-B3EC-4B40-894A-C13EB23BD2A5}">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889000">
            <a:lnSpc>
              <a:spcPct val="90000"/>
            </a:lnSpc>
            <a:spcBef>
              <a:spcPct val="0"/>
            </a:spcBef>
            <a:spcAft>
              <a:spcPct val="35000"/>
            </a:spcAft>
            <a:buNone/>
          </a:pPr>
          <a:r>
            <a:rPr lang="en-US" sz="2000" kern="1200"/>
            <a:t>What suggestions do you have to help us getting to know your linguistic and cultural background?</a:t>
          </a:r>
        </a:p>
      </dsp:txBody>
      <dsp:txXfrm>
        <a:off x="1838352" y="3979797"/>
        <a:ext cx="4430685" cy="15916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343FA-D5AB-4A61-A633-02A07AC2F2BD}"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7190F-B7B4-44A3-94DC-55B3825EA38D}" type="slidenum">
              <a:rPr lang="en-US" smtClean="0"/>
              <a:t>‹#›</a:t>
            </a:fld>
            <a:endParaRPr lang="en-US"/>
          </a:p>
        </p:txBody>
      </p:sp>
    </p:spTree>
    <p:extLst>
      <p:ext uri="{BB962C8B-B14F-4D97-AF65-F5344CB8AC3E}">
        <p14:creationId xmlns:p14="http://schemas.microsoft.com/office/powerpoint/2010/main" val="268849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7190F-B7B4-44A3-94DC-55B3825EA38D}" type="slidenum">
              <a:rPr lang="en-US" smtClean="0"/>
              <a:t>19</a:t>
            </a:fld>
            <a:endParaRPr lang="en-US"/>
          </a:p>
        </p:txBody>
      </p:sp>
    </p:spTree>
    <p:extLst>
      <p:ext uri="{BB962C8B-B14F-4D97-AF65-F5344CB8AC3E}">
        <p14:creationId xmlns:p14="http://schemas.microsoft.com/office/powerpoint/2010/main" val="136432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113E-13D4-43EC-8909-C542382E7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271AD2-EB76-4056-8C8C-55AE0A439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EBD82-32BC-4826-BDFD-D1B97DB946D1}"/>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5" name="Footer Placeholder 4">
            <a:extLst>
              <a:ext uri="{FF2B5EF4-FFF2-40B4-BE49-F238E27FC236}">
                <a16:creationId xmlns:a16="http://schemas.microsoft.com/office/drawing/2014/main" id="{52FE6542-858A-4875-BF1F-EDA1560AB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66A19-E33D-4F28-9C6B-B6271BC114C5}"/>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195792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7953-26D7-40EB-9C48-DC1F75FC0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7DBBA4-AEA1-4FFC-AC85-EBA9A785E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0AE00-42B7-41C3-8153-4A352849D33E}"/>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5" name="Footer Placeholder 4">
            <a:extLst>
              <a:ext uri="{FF2B5EF4-FFF2-40B4-BE49-F238E27FC236}">
                <a16:creationId xmlns:a16="http://schemas.microsoft.com/office/drawing/2014/main" id="{CC01700E-E5FF-40BB-ACD6-501C42B1A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1E474-C342-4CD8-BE6A-F31FB31C8BF2}"/>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120460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15567-81A2-40FE-89C8-EEFA9CFE2B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06809-8E4A-4EF6-A687-8C37FD4998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D6008-CF5C-4B26-B928-50EAA178A36A}"/>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5" name="Footer Placeholder 4">
            <a:extLst>
              <a:ext uri="{FF2B5EF4-FFF2-40B4-BE49-F238E27FC236}">
                <a16:creationId xmlns:a16="http://schemas.microsoft.com/office/drawing/2014/main" id="{D702148F-BAB8-4D82-B36F-8A956DD1D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C3884-486A-4248-AA8C-F6C4B27BC94F}"/>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125945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3/30/2021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55317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1DDC-16BA-4CDA-892A-66F94CEC1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C2858-51A2-48F1-A5D3-8695639B7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8508D-57A0-4349-986B-3DE9CA32858A}"/>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5" name="Footer Placeholder 4">
            <a:extLst>
              <a:ext uri="{FF2B5EF4-FFF2-40B4-BE49-F238E27FC236}">
                <a16:creationId xmlns:a16="http://schemas.microsoft.com/office/drawing/2014/main" id="{1FBE9CAF-5DB1-4D8B-A637-A6E6237DF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71E2B-702C-4FC6-883E-9409B16B935B}"/>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31640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0B73-C4EE-42DF-8FAD-5624CEE710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06CF6-DA70-4B5B-9BEE-24EAEBFB8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08D96-6D37-4BFF-A9B8-FB6A19AF884D}"/>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5" name="Footer Placeholder 4">
            <a:extLst>
              <a:ext uri="{FF2B5EF4-FFF2-40B4-BE49-F238E27FC236}">
                <a16:creationId xmlns:a16="http://schemas.microsoft.com/office/drawing/2014/main" id="{AF7CFE99-F3FE-4B64-8E6E-A4BB51E85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C6B4A-1958-4C61-8D7E-D5687DFA357B}"/>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232803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4B21-CF22-4BFF-BEC8-23CCACABC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183C9-C1DC-4233-91E5-809C2E1CA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1A0CC-9A99-4F0A-9A17-BC22FC5D1D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2303B2-EFFF-4E24-B566-D9292A5C7616}"/>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6" name="Footer Placeholder 5">
            <a:extLst>
              <a:ext uri="{FF2B5EF4-FFF2-40B4-BE49-F238E27FC236}">
                <a16:creationId xmlns:a16="http://schemas.microsoft.com/office/drawing/2014/main" id="{28F308D1-99F6-4D4E-9562-D826B1D08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78468E-7D87-4249-8894-6DF087513726}"/>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296544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2E9E-9E5B-4668-9B85-67396EB0D6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ACDA17-FCB9-4516-93DA-D1D16774D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393D53-995C-4DCD-AF13-98E35FDE3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A7CB8-4BAB-42E8-8393-CCCB2DC6F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21DAC-B7F9-4B03-9741-52BE482228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6566B-438D-4282-9F68-1156084D14D1}"/>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8" name="Footer Placeholder 7">
            <a:extLst>
              <a:ext uri="{FF2B5EF4-FFF2-40B4-BE49-F238E27FC236}">
                <a16:creationId xmlns:a16="http://schemas.microsoft.com/office/drawing/2014/main" id="{8966160C-DC45-4F71-B478-460416AE04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CC658-AD5E-4A05-A4D4-940E6D4908A5}"/>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71491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2D00-C3F6-473B-A25D-785BFE0AE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6B4FF2-8BCC-4AC9-9695-34A627E74BB6}"/>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4" name="Footer Placeholder 3">
            <a:extLst>
              <a:ext uri="{FF2B5EF4-FFF2-40B4-BE49-F238E27FC236}">
                <a16:creationId xmlns:a16="http://schemas.microsoft.com/office/drawing/2014/main" id="{916E88A2-E366-4986-9678-DE539A8885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15F62A-2B51-4680-BF66-3D4E0BC48072}"/>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270276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9BF5A-3998-44A9-9F46-4C3F522BFDBC}"/>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3" name="Footer Placeholder 2">
            <a:extLst>
              <a:ext uri="{FF2B5EF4-FFF2-40B4-BE49-F238E27FC236}">
                <a16:creationId xmlns:a16="http://schemas.microsoft.com/office/drawing/2014/main" id="{B53C0F2F-CAAD-41AF-90CB-0AF9BEB5F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586C28-B29C-4D11-9261-80967D27367E}"/>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137697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A4B-7CD6-4B9F-8844-48C7D37E6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A8733D-7F73-4320-A2E2-FF3241421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2A1E9-949D-4BA4-9D88-5182FB0A2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DF29F-5C1A-40FE-A943-4049ACE43893}"/>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6" name="Footer Placeholder 5">
            <a:extLst>
              <a:ext uri="{FF2B5EF4-FFF2-40B4-BE49-F238E27FC236}">
                <a16:creationId xmlns:a16="http://schemas.microsoft.com/office/drawing/2014/main" id="{4672D9A9-FFB6-44C2-8A34-74C300AEF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4221C-BE1E-4377-9831-E84667CA944F}"/>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24956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58E8-1DE5-46B3-8279-4AAA16664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2365EF-28FF-4416-87D2-1FB1E98AC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E0C3FE-AD1F-4BB2-8390-49FFC967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3EE18-C22D-40FF-AB89-E26939110878}"/>
              </a:ext>
            </a:extLst>
          </p:cNvPr>
          <p:cNvSpPr>
            <a:spLocks noGrp="1"/>
          </p:cNvSpPr>
          <p:nvPr>
            <p:ph type="dt" sz="half" idx="10"/>
          </p:nvPr>
        </p:nvSpPr>
        <p:spPr/>
        <p:txBody>
          <a:bodyPr/>
          <a:lstStyle/>
          <a:p>
            <a:fld id="{DBC05E7E-CB22-45B3-90D0-BD37BC8E5783}" type="datetimeFigureOut">
              <a:rPr lang="en-US" smtClean="0"/>
              <a:t>3/30/2021</a:t>
            </a:fld>
            <a:endParaRPr lang="en-US"/>
          </a:p>
        </p:txBody>
      </p:sp>
      <p:sp>
        <p:nvSpPr>
          <p:cNvPr id="6" name="Footer Placeholder 5">
            <a:extLst>
              <a:ext uri="{FF2B5EF4-FFF2-40B4-BE49-F238E27FC236}">
                <a16:creationId xmlns:a16="http://schemas.microsoft.com/office/drawing/2014/main" id="{DB2A8D1B-3649-4407-8886-4E16346E6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E46B1-1964-4090-A503-DE1B502FB8C8}"/>
              </a:ext>
            </a:extLst>
          </p:cNvPr>
          <p:cNvSpPr>
            <a:spLocks noGrp="1"/>
          </p:cNvSpPr>
          <p:nvPr>
            <p:ph type="sldNum" sz="quarter" idx="12"/>
          </p:nvPr>
        </p:nvSpPr>
        <p:spPr/>
        <p:txBody>
          <a:bodyPr/>
          <a:lstStyle/>
          <a:p>
            <a:fld id="{3404B0AE-9F36-43FA-9727-9C9FD28D4830}" type="slidenum">
              <a:rPr lang="en-US" smtClean="0"/>
              <a:t>‹#›</a:t>
            </a:fld>
            <a:endParaRPr lang="en-US"/>
          </a:p>
        </p:txBody>
      </p:sp>
    </p:spTree>
    <p:extLst>
      <p:ext uri="{BB962C8B-B14F-4D97-AF65-F5344CB8AC3E}">
        <p14:creationId xmlns:p14="http://schemas.microsoft.com/office/powerpoint/2010/main" val="360295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C578C-2CAF-49AE-85BE-43AC0AF84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7B5FF-9F53-44CF-B0F9-9FC10A056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9EFBD-13C8-4A8F-AE85-CF92FE9F1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05E7E-CB22-45B3-90D0-BD37BC8E5783}" type="datetimeFigureOut">
              <a:rPr lang="en-US" smtClean="0"/>
              <a:t>3/30/2021</a:t>
            </a:fld>
            <a:endParaRPr lang="en-US"/>
          </a:p>
        </p:txBody>
      </p:sp>
      <p:sp>
        <p:nvSpPr>
          <p:cNvPr id="5" name="Footer Placeholder 4">
            <a:extLst>
              <a:ext uri="{FF2B5EF4-FFF2-40B4-BE49-F238E27FC236}">
                <a16:creationId xmlns:a16="http://schemas.microsoft.com/office/drawing/2014/main" id="{32EC42AF-7374-45D8-8BB6-ECA01B56F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27C659-A181-4371-9DD6-B259F876D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4B0AE-9F36-43FA-9727-9C9FD28D4830}" type="slidenum">
              <a:rPr lang="en-US" smtClean="0"/>
              <a:t>‹#›</a:t>
            </a:fld>
            <a:endParaRPr lang="en-US"/>
          </a:p>
        </p:txBody>
      </p:sp>
    </p:spTree>
    <p:extLst>
      <p:ext uri="{BB962C8B-B14F-4D97-AF65-F5344CB8AC3E}">
        <p14:creationId xmlns:p14="http://schemas.microsoft.com/office/powerpoint/2010/main" val="144486954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umasslowell.idm.oclc.org/10.17763/haer.84.1.p2rj131485484751" TargetMode="External"/><Relationship Id="rId7" Type="http://schemas.openxmlformats.org/officeDocument/2006/relationships/image" Target="../media/image35.jpeg"/><Relationship Id="rId2" Type="http://schemas.openxmlformats.org/officeDocument/2006/relationships/hyperlink" Target="https://ofeliagarciadotorg.files.wordpress.com/2018/12/Garcia-Translanguaging-pedagogy-and-creativity.pdf" TargetMode="External"/><Relationship Id="rId1" Type="http://schemas.openxmlformats.org/officeDocument/2006/relationships/slideLayout" Target="../slideLayouts/slideLayout2.xml"/><Relationship Id="rId6" Type="http://schemas.openxmlformats.org/officeDocument/2006/relationships/hyperlink" Target="https://www.cuny-nysieb.org/wp-content/uploads/2019/09/Translanguaging-in-Dual-Language-Bilingual-Education-A-Blueprint-for-Planning-Units-of-Study-RSVD.pdf" TargetMode="External"/><Relationship Id="rId5" Type="http://schemas.openxmlformats.org/officeDocument/2006/relationships/hyperlink" Target="http://iteslj.org/Articles/Pratt-Johnson-CrossCultural.html" TargetMode="External"/><Relationship Id="rId4" Type="http://schemas.openxmlformats.org/officeDocument/2006/relationships/hyperlink" Target="https://doi.org/10.3102/0013189X124412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8" name="Rectangle 91">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BDFB708-D5CD-4BD9-B489-70A75FA9FE09}"/>
              </a:ext>
            </a:extLst>
          </p:cNvPr>
          <p:cNvSpPr>
            <a:spLocks noGrp="1"/>
          </p:cNvSpPr>
          <p:nvPr>
            <p:ph type="ctrTitle"/>
          </p:nvPr>
        </p:nvSpPr>
        <p:spPr>
          <a:xfrm>
            <a:off x="1524000" y="3842535"/>
            <a:ext cx="4265007" cy="2260945"/>
          </a:xfrm>
        </p:spPr>
        <p:txBody>
          <a:bodyPr vert="horz" lIns="91440" tIns="45720" rIns="91440" bIns="45720" rtlCol="0" anchor="ctr">
            <a:normAutofit/>
          </a:bodyPr>
          <a:lstStyle/>
          <a:p>
            <a:pPr algn="l"/>
            <a:r>
              <a:rPr lang="en-US" sz="2400" b="1" i="1" dirty="0"/>
              <a:t>Culturally and Linguistically Responsive Pedagogy</a:t>
            </a:r>
            <a:r>
              <a:rPr lang="en-US" sz="2400" b="1" i="1"/>
              <a:t>: An </a:t>
            </a:r>
            <a:r>
              <a:rPr lang="en-US" sz="2400" b="1" i="1" dirty="0"/>
              <a:t>Intercultural Approach to Support Community College Students. </a:t>
            </a:r>
          </a:p>
        </p:txBody>
      </p:sp>
      <p:sp>
        <p:nvSpPr>
          <p:cNvPr id="3" name="Subtitle 2">
            <a:extLst>
              <a:ext uri="{FF2B5EF4-FFF2-40B4-BE49-F238E27FC236}">
                <a16:creationId xmlns:a16="http://schemas.microsoft.com/office/drawing/2014/main" id="{FCE43D46-229F-43D8-BE60-EE62DB90C6B9}"/>
              </a:ext>
            </a:extLst>
          </p:cNvPr>
          <p:cNvSpPr>
            <a:spLocks noGrp="1"/>
          </p:cNvSpPr>
          <p:nvPr>
            <p:ph type="subTitle" idx="1"/>
          </p:nvPr>
        </p:nvSpPr>
        <p:spPr>
          <a:xfrm>
            <a:off x="6018412" y="4218281"/>
            <a:ext cx="4649588" cy="1885199"/>
          </a:xfrm>
        </p:spPr>
        <p:txBody>
          <a:bodyPr vert="horz" lIns="91440" tIns="45720" rIns="91440" bIns="45720" rtlCol="0" anchor="ctr">
            <a:normAutofit/>
          </a:bodyPr>
          <a:lstStyle/>
          <a:p>
            <a:pPr algn="l"/>
            <a:r>
              <a:rPr lang="en-US" b="1" dirty="0" err="1"/>
              <a:t>Déborah</a:t>
            </a:r>
            <a:r>
              <a:rPr lang="en-US" b="1" dirty="0"/>
              <a:t> </a:t>
            </a:r>
            <a:r>
              <a:rPr lang="en-US" b="1" err="1"/>
              <a:t>L</a:t>
            </a:r>
            <a:r>
              <a:rPr lang="en-US" b="1"/>
              <a:t>. González</a:t>
            </a:r>
            <a:endParaRPr lang="en-US" b="1" dirty="0"/>
          </a:p>
          <a:p>
            <a:pPr algn="l"/>
            <a:r>
              <a:rPr lang="en-US" b="1" dirty="0"/>
              <a:t>	Ph.D.</a:t>
            </a:r>
          </a:p>
          <a:p>
            <a:pPr algn="l"/>
            <a:r>
              <a:rPr lang="en-US" b="1" dirty="0"/>
              <a:t>Teresa Varriale González</a:t>
            </a:r>
          </a:p>
          <a:p>
            <a:pPr algn="l">
              <a:buFont typeface="Wingdings 3" panose="05040102010807070707" pitchFamily="18" charset="2"/>
              <a:buChar char=""/>
            </a:pPr>
            <a:endParaRPr lang="en-US" dirty="0"/>
          </a:p>
        </p:txBody>
      </p:sp>
      <p:pic>
        <p:nvPicPr>
          <p:cNvPr id="2050" name="Picture 2" descr="Logos | Quinsigamond Community College (QCC)">
            <a:extLst>
              <a:ext uri="{FF2B5EF4-FFF2-40B4-BE49-F238E27FC236}">
                <a16:creationId xmlns:a16="http://schemas.microsoft.com/office/drawing/2014/main" id="{68AF1B54-E19D-4D16-9487-2742338085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8912" y="678145"/>
            <a:ext cx="9342758" cy="3287267"/>
          </a:xfrm>
          <a:custGeom>
            <a:avLst/>
            <a:gdLst/>
            <a:ahLst/>
            <a:cxnLst/>
            <a:rect l="l" t="t" r="r" b="b"/>
            <a:pathLst>
              <a:path w="10823796" h="3287267">
                <a:moveTo>
                  <a:pt x="98881" y="0"/>
                </a:moveTo>
                <a:lnTo>
                  <a:pt x="10724915" y="0"/>
                </a:lnTo>
                <a:cubicBezTo>
                  <a:pt x="10779525" y="0"/>
                  <a:pt x="10823796" y="44271"/>
                  <a:pt x="10823796" y="98881"/>
                </a:cubicBezTo>
                <a:lnTo>
                  <a:pt x="10823796" y="3188386"/>
                </a:lnTo>
                <a:cubicBezTo>
                  <a:pt x="10823796" y="3242996"/>
                  <a:pt x="10779525" y="3287267"/>
                  <a:pt x="10724915" y="3287267"/>
                </a:cubicBezTo>
                <a:lnTo>
                  <a:pt x="98881" y="3287267"/>
                </a:lnTo>
                <a:cubicBezTo>
                  <a:pt x="44271" y="3287267"/>
                  <a:pt x="0" y="3242996"/>
                  <a:pt x="0" y="3188386"/>
                </a:cubicBezTo>
                <a:lnTo>
                  <a:pt x="0" y="98881"/>
                </a:lnTo>
                <a:cubicBezTo>
                  <a:pt x="0" y="44271"/>
                  <a:pt x="44271" y="0"/>
                  <a:pt x="98881" y="0"/>
                </a:cubicBezTo>
                <a:close/>
              </a:path>
            </a:pathLst>
          </a:custGeom>
          <a:noFill/>
          <a:extLst>
            <a:ext uri="{909E8E84-426E-40DD-AFC4-6F175D3DCCD1}">
              <a14:hiddenFill xmlns:a14="http://schemas.microsoft.com/office/drawing/2010/main">
                <a:solidFill>
                  <a:srgbClr val="FFFFFF"/>
                </a:solidFill>
              </a14:hiddenFill>
            </a:ext>
          </a:extLst>
        </p:spPr>
      </p:pic>
      <p:sp>
        <p:nvSpPr>
          <p:cNvPr id="2099" name="Oval 93">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2100" name="Arc 95">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8472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5F9B4-E254-4C76-9E1F-2733F72DAC0E}"/>
              </a:ext>
            </a:extLst>
          </p:cNvPr>
          <p:cNvSpPr>
            <a:spLocks noGrp="1"/>
          </p:cNvSpPr>
          <p:nvPr>
            <p:ph type="title"/>
          </p:nvPr>
        </p:nvSpPr>
        <p:spPr>
          <a:xfrm>
            <a:off x="795528" y="386930"/>
            <a:ext cx="10141799" cy="1300554"/>
          </a:xfrm>
        </p:spPr>
        <p:txBody>
          <a:bodyPr anchor="b">
            <a:normAutofit/>
          </a:bodyPr>
          <a:lstStyle/>
          <a:p>
            <a:r>
              <a:rPr lang="en-US" dirty="0"/>
              <a:t>So what?</a:t>
            </a:r>
            <a:br>
              <a:rPr lang="en-US" dirty="0"/>
            </a:br>
            <a:r>
              <a:rPr lang="en-US" dirty="0"/>
              <a:t>What should we do?</a:t>
            </a:r>
          </a:p>
        </p:txBody>
      </p:sp>
      <p:sp>
        <p:nvSpPr>
          <p:cNvPr id="1033" name="Rectangle 7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English Learners with Special Education Needs / Overview">
            <a:extLst>
              <a:ext uri="{FF2B5EF4-FFF2-40B4-BE49-F238E27FC236}">
                <a16:creationId xmlns:a16="http://schemas.microsoft.com/office/drawing/2014/main" id="{42CFB432-23E8-4981-A6D2-24ED20B68B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295" y="3001697"/>
            <a:ext cx="5150277" cy="27602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5B6A97-3808-406E-87EB-B3F5E2F6F869}"/>
              </a:ext>
            </a:extLst>
          </p:cNvPr>
          <p:cNvSpPr>
            <a:spLocks noGrp="1"/>
          </p:cNvSpPr>
          <p:nvPr>
            <p:ph idx="1"/>
          </p:nvPr>
        </p:nvSpPr>
        <p:spPr>
          <a:xfrm>
            <a:off x="6406429" y="2599509"/>
            <a:ext cx="4530898" cy="3639450"/>
          </a:xfrm>
        </p:spPr>
        <p:txBody>
          <a:bodyPr anchor="ctr">
            <a:normAutofit/>
          </a:bodyPr>
          <a:lstStyle/>
          <a:p>
            <a:r>
              <a:rPr lang="en-US" sz="1700" b="1"/>
              <a:t>Cultural competence </a:t>
            </a:r>
            <a:r>
              <a:rPr lang="en-US" sz="1700"/>
              <a:t>(Pratt-Johnson (2006) is a key element for developing </a:t>
            </a:r>
            <a:r>
              <a:rPr lang="en-US" sz="1700" b="1"/>
              <a:t>culturally sustaining initiatives</a:t>
            </a:r>
            <a:r>
              <a:rPr lang="en-US" sz="1700"/>
              <a:t> and pedagogies (Paris, 2012) and gain a holistic understanding of students’ background knowledge and abilities. </a:t>
            </a:r>
          </a:p>
          <a:p>
            <a:endParaRPr lang="en-US" sz="1700"/>
          </a:p>
          <a:p>
            <a:pPr marL="0" indent="0">
              <a:buNone/>
            </a:pPr>
            <a:endParaRPr lang="en-US" sz="1700"/>
          </a:p>
          <a:p>
            <a:pPr marL="0" indent="0">
              <a:buNone/>
            </a:pPr>
            <a:endParaRPr lang="en-US" sz="1700"/>
          </a:p>
          <a:p>
            <a:r>
              <a:rPr lang="en-US" sz="1700"/>
              <a:t>Create initiatives to help students develop </a:t>
            </a:r>
            <a:r>
              <a:rPr lang="en-US" sz="1700" b="1"/>
              <a:t>cultural awareness </a:t>
            </a:r>
            <a:r>
              <a:rPr lang="en-US" sz="1700"/>
              <a:t>and encourage them to share their </a:t>
            </a:r>
            <a:r>
              <a:rPr lang="en-US" sz="1700" b="1"/>
              <a:t>cultural</a:t>
            </a:r>
            <a:r>
              <a:rPr lang="en-US" sz="1700"/>
              <a:t> and </a:t>
            </a:r>
            <a:r>
              <a:rPr lang="en-US" sz="1700" b="1"/>
              <a:t>linguistic</a:t>
            </a:r>
            <a:r>
              <a:rPr lang="en-US" sz="1700"/>
              <a:t> </a:t>
            </a:r>
            <a:r>
              <a:rPr lang="en-US" sz="1700" b="1"/>
              <a:t>resources</a:t>
            </a:r>
            <a:r>
              <a:rPr lang="en-US" sz="1700"/>
              <a:t>(Gay, 2000; Solorza et al., 2019). </a:t>
            </a:r>
          </a:p>
          <a:p>
            <a:endParaRPr lang="en-US" sz="1700"/>
          </a:p>
        </p:txBody>
      </p:sp>
      <p:sp>
        <p:nvSpPr>
          <p:cNvPr id="1035" name="Rectangle 80">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2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76">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8AF8B-2248-4EC8-85EA-B38B467C6698}"/>
              </a:ext>
            </a:extLst>
          </p:cNvPr>
          <p:cNvSpPr>
            <a:spLocks noGrp="1"/>
          </p:cNvSpPr>
          <p:nvPr>
            <p:ph type="title"/>
          </p:nvPr>
        </p:nvSpPr>
        <p:spPr>
          <a:xfrm>
            <a:off x="838200" y="624568"/>
            <a:ext cx="3766457" cy="5412920"/>
          </a:xfrm>
        </p:spPr>
        <p:txBody>
          <a:bodyPr>
            <a:normAutofit/>
          </a:bodyPr>
          <a:lstStyle/>
          <a:p>
            <a:r>
              <a:rPr lang="en-US" sz="3700" dirty="0">
                <a:solidFill>
                  <a:srgbClr val="FFFFFF"/>
                </a:solidFill>
              </a:rPr>
              <a:t>Steps to become </a:t>
            </a:r>
            <a:r>
              <a:rPr lang="en-US" sz="3700">
                <a:solidFill>
                  <a:srgbClr val="FFFFFF"/>
                </a:solidFill>
              </a:rPr>
              <a:t>a CLR </a:t>
            </a:r>
            <a:r>
              <a:rPr lang="en-US" sz="3700" dirty="0">
                <a:solidFill>
                  <a:srgbClr val="FFFFFF"/>
                </a:solidFill>
              </a:rPr>
              <a:t>Mentor/Instructor</a:t>
            </a:r>
          </a:p>
        </p:txBody>
      </p:sp>
      <p:sp>
        <p:nvSpPr>
          <p:cNvPr id="118" name="Content Placeholder 2">
            <a:extLst>
              <a:ext uri="{FF2B5EF4-FFF2-40B4-BE49-F238E27FC236}">
                <a16:creationId xmlns:a16="http://schemas.microsoft.com/office/drawing/2014/main" id="{A5F16254-93D6-41D2-B2A8-FBB3B2C502FE}"/>
              </a:ext>
            </a:extLst>
          </p:cNvPr>
          <p:cNvSpPr>
            <a:spLocks noGrp="1"/>
          </p:cNvSpPr>
          <p:nvPr>
            <p:ph idx="1"/>
          </p:nvPr>
        </p:nvSpPr>
        <p:spPr>
          <a:xfrm>
            <a:off x="5600699" y="164387"/>
            <a:ext cx="6471435" cy="6441895"/>
          </a:xfrm>
        </p:spPr>
        <p:txBody>
          <a:bodyPr anchor="ctr">
            <a:normAutofit fontScale="92500" lnSpcReduction="20000"/>
          </a:bodyPr>
          <a:lstStyle/>
          <a:p>
            <a:pPr>
              <a:buFont typeface="+mj-lt"/>
              <a:buAutoNum type="arabicPeriod"/>
            </a:pPr>
            <a:r>
              <a:rPr lang="en-US" sz="1500" b="1" i="0" dirty="0">
                <a:effectLst/>
              </a:rPr>
              <a:t>Assess your own behavior. Practice Cultural Sensitivity</a:t>
            </a:r>
          </a:p>
          <a:p>
            <a:pPr marL="0" indent="0">
              <a:buNone/>
            </a:pPr>
            <a:r>
              <a:rPr lang="en-US" sz="1500" b="0" i="0" dirty="0">
                <a:effectLst/>
              </a:rPr>
              <a:t>If your students’ cultures differ from yours, you need to be sensitive to the differences in attitudes and customs to build relationships with your students.  </a:t>
            </a:r>
            <a:r>
              <a:rPr lang="en-US" sz="1500" dirty="0"/>
              <a:t>M</a:t>
            </a:r>
            <a:r>
              <a:rPr lang="en-US" sz="1500" b="0" i="0" dirty="0">
                <a:effectLst/>
              </a:rPr>
              <a:t>ake sure you’re being sensitive to everyone’s culture, beliefs, language concerns, and non-verbal communication.</a:t>
            </a:r>
          </a:p>
          <a:p>
            <a:pPr marL="0" indent="0">
              <a:buNone/>
            </a:pPr>
            <a:r>
              <a:rPr lang="en-US" sz="1500" b="1" i="0" dirty="0">
                <a:effectLst/>
              </a:rPr>
              <a:t>2. Get to know your students.</a:t>
            </a:r>
          </a:p>
          <a:p>
            <a:pPr marL="0" indent="0">
              <a:buNone/>
            </a:pPr>
            <a:r>
              <a:rPr lang="en-US" sz="1500" b="0" i="0" dirty="0">
                <a:effectLst/>
              </a:rPr>
              <a:t>Learning about the different cultural/linguistic backgrounds of the students. Research, either online or by talking to your colleagues. Give students a chance to speak about themselves and their culture. </a:t>
            </a:r>
          </a:p>
          <a:p>
            <a:pPr marL="0" indent="0">
              <a:buNone/>
            </a:pPr>
            <a:r>
              <a:rPr lang="en-US" sz="1500" b="1" i="0" dirty="0">
                <a:effectLst/>
              </a:rPr>
              <a:t>3. Build Trust</a:t>
            </a:r>
          </a:p>
          <a:p>
            <a:pPr marL="0" indent="0">
              <a:buNone/>
            </a:pPr>
            <a:r>
              <a:rPr lang="en-US" sz="1500" dirty="0"/>
              <a:t>Listening is the key to building trust with students . Getting to know students and their families’ cultures and traditions is extremely valuable when building trust with students.</a:t>
            </a:r>
            <a:endParaRPr lang="en-US" sz="1500" b="0" i="0" dirty="0">
              <a:effectLst/>
            </a:endParaRPr>
          </a:p>
          <a:p>
            <a:pPr marL="0" indent="0">
              <a:buNone/>
            </a:pPr>
            <a:r>
              <a:rPr lang="en-US" sz="1500" b="1" dirty="0"/>
              <a:t>4.</a:t>
            </a:r>
            <a:r>
              <a:rPr lang="en-US" sz="1500" b="1" i="0" dirty="0">
                <a:effectLst/>
              </a:rPr>
              <a:t> Maintain Consistent Communication</a:t>
            </a:r>
          </a:p>
          <a:p>
            <a:pPr marL="0" indent="0">
              <a:buNone/>
            </a:pPr>
            <a:r>
              <a:rPr lang="en-US" sz="1500" b="0" i="0" dirty="0">
                <a:effectLst/>
              </a:rPr>
              <a:t>Aside from getting to know your students, you should also continue to maintain ongoing communication throughout the semester or year. Be open to do communicate exchanges in different languages; make use of technology accordingly.</a:t>
            </a:r>
          </a:p>
          <a:p>
            <a:pPr marL="0" indent="0">
              <a:buNone/>
            </a:pPr>
            <a:r>
              <a:rPr lang="en-US" sz="1500" b="1" i="0" dirty="0">
                <a:effectLst/>
              </a:rPr>
              <a:t>5. Make your classroom or mentorship sessions a judgment-free zone. Changing the paradigm of the English only approach. </a:t>
            </a:r>
          </a:p>
          <a:p>
            <a:pPr marL="0" indent="0">
              <a:buNone/>
            </a:pPr>
            <a:r>
              <a:rPr lang="en-US" sz="1500" b="0" i="0" dirty="0">
                <a:effectLst/>
              </a:rPr>
              <a:t>Encouraging students to voice their opinions and questions about what is happening in the world around them is one of the best ways to help them understand and overcome some of their preconceived notions. </a:t>
            </a:r>
          </a:p>
          <a:p>
            <a:pPr marL="0" indent="0">
              <a:buNone/>
            </a:pPr>
            <a:r>
              <a:rPr lang="en-US" sz="1500" b="1" dirty="0"/>
              <a:t>6</a:t>
            </a:r>
            <a:r>
              <a:rPr lang="en-US" sz="1500" b="1" i="0" dirty="0">
                <a:effectLst/>
              </a:rPr>
              <a:t> Adapt your teaching or mentoring practices. Incorporate Diversity in the Lesson Plan or </a:t>
            </a:r>
            <a:r>
              <a:rPr lang="en-US" sz="1500" b="1" dirty="0"/>
              <a:t>M</a:t>
            </a:r>
            <a:r>
              <a:rPr lang="en-US" sz="1500" b="1" i="0" dirty="0">
                <a:effectLst/>
              </a:rPr>
              <a:t>entoring sessions. </a:t>
            </a:r>
          </a:p>
          <a:p>
            <a:pPr marL="0" indent="0">
              <a:buNone/>
            </a:pPr>
            <a:r>
              <a:rPr lang="en-US" sz="1400" dirty="0"/>
              <a:t>A</a:t>
            </a:r>
            <a:r>
              <a:rPr lang="en-US" sz="1400" b="0" i="0" dirty="0">
                <a:effectLst/>
              </a:rPr>
              <a:t>ssess your current communicative practices and modify your style and content to consider all students’ backgrounds. Choose content that reflects the different cultures of your students in your lessons and set the stage. </a:t>
            </a:r>
            <a:r>
              <a:rPr lang="en-US" sz="1400" b="0" i="0" dirty="0"/>
              <a:t>P</a:t>
            </a:r>
            <a:r>
              <a:rPr lang="en-US" sz="1400" dirty="0">
                <a:effectLst/>
                <a:ea typeface="Calibri" panose="020F0502020204030204" pitchFamily="34" charset="0"/>
              </a:rPr>
              <a:t>lan activities to celebrate diverse cultural practices represented.</a:t>
            </a:r>
            <a:endParaRPr lang="en-US" sz="1400" b="0" i="0" dirty="0">
              <a:effectLst/>
            </a:endParaRPr>
          </a:p>
          <a:p>
            <a:pPr marL="0" indent="0">
              <a:buNone/>
            </a:pPr>
            <a:r>
              <a:rPr lang="en-US" sz="1500" b="1" i="0" dirty="0">
                <a:effectLst/>
              </a:rPr>
              <a:t>7. Give Students Freedom and Flexibility</a:t>
            </a:r>
          </a:p>
          <a:p>
            <a:pPr marL="0" indent="0">
              <a:buNone/>
            </a:pPr>
            <a:r>
              <a:rPr lang="en-US" sz="1500" b="0" i="0" dirty="0">
                <a:effectLst/>
              </a:rPr>
              <a:t>Act as a facilitator and encourage conversation and healthy debate between diverse opinions. </a:t>
            </a:r>
            <a:endParaRPr lang="en-US" sz="1500" b="1" i="0" dirty="0">
              <a:effectLst/>
            </a:endParaRPr>
          </a:p>
          <a:p>
            <a:pPr marL="0" indent="0">
              <a:buNone/>
            </a:pPr>
            <a:endParaRPr lang="en-US" sz="1500" b="0" i="0" dirty="0">
              <a:effectLst/>
            </a:endParaRPr>
          </a:p>
          <a:p>
            <a:endParaRPr lang="en-US" sz="1100" dirty="0"/>
          </a:p>
        </p:txBody>
      </p:sp>
    </p:spTree>
    <p:extLst>
      <p:ext uri="{BB962C8B-B14F-4D97-AF65-F5344CB8AC3E}">
        <p14:creationId xmlns:p14="http://schemas.microsoft.com/office/powerpoint/2010/main" val="280817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F111-13DE-4021-9979-EC4FF05639B4}"/>
              </a:ext>
            </a:extLst>
          </p:cNvPr>
          <p:cNvSpPr>
            <a:spLocks noGrp="1"/>
          </p:cNvSpPr>
          <p:nvPr>
            <p:ph type="title"/>
          </p:nvPr>
        </p:nvSpPr>
        <p:spPr>
          <a:xfrm>
            <a:off x="1913468" y="365125"/>
            <a:ext cx="9440332" cy="1325563"/>
          </a:xfrm>
        </p:spPr>
        <p:txBody>
          <a:bodyPr>
            <a:normAutofit/>
          </a:bodyPr>
          <a:lstStyle/>
          <a:p>
            <a:r>
              <a:rPr lang="en-US" sz="5400"/>
              <a:t>Tips for mentors/instructors </a:t>
            </a:r>
          </a:p>
        </p:txBody>
      </p:sp>
      <p:pic>
        <p:nvPicPr>
          <p:cNvPr id="6" name="Picture 6" descr="Transitioning to Distance Learning: Three Tips for Teachers - Faculty Focus  | Higher Ed Teaching &amp; Learning">
            <a:extLst>
              <a:ext uri="{FF2B5EF4-FFF2-40B4-BE49-F238E27FC236}">
                <a16:creationId xmlns:a16="http://schemas.microsoft.com/office/drawing/2014/main" id="{13E52F1C-B419-4F74-A759-082E5F8F15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46" r="5562"/>
          <a:stretch/>
        </p:blipFill>
        <p:spPr bwMode="auto">
          <a:xfrm>
            <a:off x="838200" y="714860"/>
            <a:ext cx="914400" cy="6260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53" name="Content Placeholder 2">
            <a:extLst>
              <a:ext uri="{FF2B5EF4-FFF2-40B4-BE49-F238E27FC236}">
                <a16:creationId xmlns:a16="http://schemas.microsoft.com/office/drawing/2014/main" id="{310263CF-1D50-4207-AA05-1B3612F499BE}"/>
              </a:ext>
            </a:extLst>
          </p:cNvPr>
          <p:cNvGraphicFramePr>
            <a:graphicFrameLocks noGrp="1"/>
          </p:cNvGraphicFramePr>
          <p:nvPr>
            <p:ph idx="1"/>
            <p:extLst>
              <p:ext uri="{D42A27DB-BD31-4B8C-83A1-F6EECF244321}">
                <p14:modId xmlns:p14="http://schemas.microsoft.com/office/powerpoint/2010/main" val="467083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9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C8F07-069B-4998-B4F2-E1FF3284D03B}"/>
              </a:ext>
            </a:extLst>
          </p:cNvPr>
          <p:cNvSpPr>
            <a:spLocks noGrp="1"/>
          </p:cNvSpPr>
          <p:nvPr>
            <p:ph type="title"/>
          </p:nvPr>
        </p:nvSpPr>
        <p:spPr>
          <a:xfrm>
            <a:off x="838200" y="556995"/>
            <a:ext cx="10515600" cy="1133693"/>
          </a:xfrm>
        </p:spPr>
        <p:txBody>
          <a:bodyPr>
            <a:normAutofit/>
          </a:bodyPr>
          <a:lstStyle/>
          <a:p>
            <a:r>
              <a:rPr lang="en-US" sz="4800" b="1"/>
              <a:t>QUESTIONS FOR INSTRUCTORS/MENTORS</a:t>
            </a:r>
          </a:p>
        </p:txBody>
      </p:sp>
      <p:graphicFrame>
        <p:nvGraphicFramePr>
          <p:cNvPr id="5" name="Content Placeholder 2">
            <a:extLst>
              <a:ext uri="{FF2B5EF4-FFF2-40B4-BE49-F238E27FC236}">
                <a16:creationId xmlns:a16="http://schemas.microsoft.com/office/drawing/2014/main" id="{2D011BFD-8C52-4D04-BE78-008FA40A464C}"/>
              </a:ext>
            </a:extLst>
          </p:cNvPr>
          <p:cNvGraphicFramePr>
            <a:graphicFrameLocks noGrp="1"/>
          </p:cNvGraphicFramePr>
          <p:nvPr>
            <p:ph idx="1"/>
            <p:extLst>
              <p:ext uri="{D42A27DB-BD31-4B8C-83A1-F6EECF244321}">
                <p14:modId xmlns:p14="http://schemas.microsoft.com/office/powerpoint/2010/main" val="19103505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65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FA745-8C88-4C86-B119-2DBB69585FB6}"/>
              </a:ext>
            </a:extLst>
          </p:cNvPr>
          <p:cNvSpPr>
            <a:spLocks noGrp="1"/>
          </p:cNvSpPr>
          <p:nvPr>
            <p:ph type="title"/>
          </p:nvPr>
        </p:nvSpPr>
        <p:spPr>
          <a:xfrm>
            <a:off x="943277" y="712269"/>
            <a:ext cx="3370998" cy="5502264"/>
          </a:xfrm>
        </p:spPr>
        <p:txBody>
          <a:bodyPr>
            <a:normAutofit/>
          </a:bodyPr>
          <a:lstStyle/>
          <a:p>
            <a:r>
              <a:rPr lang="en-US">
                <a:solidFill>
                  <a:srgbClr val="FFFFFF"/>
                </a:solidFill>
              </a:rPr>
              <a:t>QUESTIONS FOR STUDENTS</a:t>
            </a:r>
          </a:p>
        </p:txBody>
      </p:sp>
      <p:cxnSp>
        <p:nvCxnSpPr>
          <p:cNvPr id="42"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3" name="Content Placeholder 2">
            <a:extLst>
              <a:ext uri="{FF2B5EF4-FFF2-40B4-BE49-F238E27FC236}">
                <a16:creationId xmlns:a16="http://schemas.microsoft.com/office/drawing/2014/main" id="{2F842C9B-0046-4ACD-9D79-F650F7EE9D05}"/>
              </a:ext>
            </a:extLst>
          </p:cNvPr>
          <p:cNvGraphicFramePr>
            <a:graphicFrameLocks noGrp="1"/>
          </p:cNvGraphicFramePr>
          <p:nvPr>
            <p:ph idx="1"/>
            <p:extLst>
              <p:ext uri="{D42A27DB-BD31-4B8C-83A1-F6EECF244321}">
                <p14:modId xmlns:p14="http://schemas.microsoft.com/office/powerpoint/2010/main" val="59232436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2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14DFB-9C0A-44EE-8DF3-50BEC158DC78}"/>
              </a:ext>
            </a:extLst>
          </p:cNvPr>
          <p:cNvSpPr>
            <a:spLocks noGrp="1"/>
          </p:cNvSpPr>
          <p:nvPr>
            <p:ph type="title"/>
          </p:nvPr>
        </p:nvSpPr>
        <p:spPr>
          <a:xfrm>
            <a:off x="589560" y="856180"/>
            <a:ext cx="5279408" cy="1128068"/>
          </a:xfrm>
        </p:spPr>
        <p:txBody>
          <a:bodyPr anchor="ctr">
            <a:normAutofit/>
          </a:bodyPr>
          <a:lstStyle/>
          <a:p>
            <a:r>
              <a:rPr lang="en-US" sz="3700"/>
              <a:t>RAISE YOUR VOICE PROJECT</a:t>
            </a:r>
          </a:p>
        </p:txBody>
      </p:sp>
      <p:sp>
        <p:nvSpPr>
          <p:cNvPr id="3" name="Content Placeholder 2">
            <a:extLst>
              <a:ext uri="{FF2B5EF4-FFF2-40B4-BE49-F238E27FC236}">
                <a16:creationId xmlns:a16="http://schemas.microsoft.com/office/drawing/2014/main" id="{28DD1C2F-A4B9-435D-888D-1E0811BB0F7F}"/>
              </a:ext>
            </a:extLst>
          </p:cNvPr>
          <p:cNvSpPr>
            <a:spLocks noGrp="1"/>
          </p:cNvSpPr>
          <p:nvPr>
            <p:ph idx="1"/>
          </p:nvPr>
        </p:nvSpPr>
        <p:spPr>
          <a:xfrm>
            <a:off x="590719" y="2330505"/>
            <a:ext cx="5278066" cy="3979585"/>
          </a:xfrm>
        </p:spPr>
        <p:txBody>
          <a:bodyPr anchor="ctr">
            <a:normAutofit/>
          </a:bodyPr>
          <a:lstStyle/>
          <a:p>
            <a:r>
              <a:rPr lang="en-US" sz="2000" b="1" dirty="0"/>
              <a:t> Individuals do have power to speak up and to speak out</a:t>
            </a:r>
          </a:p>
          <a:p>
            <a:r>
              <a:rPr lang="en-US" sz="2000" b="1" dirty="0"/>
              <a:t>HST 133-HISTORY OF PUERTO RICO</a:t>
            </a:r>
          </a:p>
          <a:p>
            <a:r>
              <a:rPr lang="en-US" sz="2000" b="1" dirty="0"/>
              <a:t>SOC211- DYNAMICS OF RACIAL AND ETHNIC RELATIONS</a:t>
            </a:r>
          </a:p>
          <a:p>
            <a:r>
              <a:rPr lang="en-US" sz="2000" b="1" dirty="0"/>
              <a:t>USE OF TECHNOLOGY TO COMMUNICATE WITH THE STUDENTS SUCH AS GOOGLE TRANSLATE, AND WHATSAPP, ZOOM SUBTITLES, ETC.</a:t>
            </a:r>
          </a:p>
          <a:p>
            <a:pPr marL="0" indent="0">
              <a:buNone/>
            </a:pPr>
            <a:endParaRPr lang="en-US" sz="2000" dirty="0"/>
          </a:p>
          <a:p>
            <a:endParaRPr lang="en-US" sz="2000" dirty="0"/>
          </a:p>
        </p:txBody>
      </p:sp>
      <p:pic>
        <p:nvPicPr>
          <p:cNvPr id="5" name="Picture 4" descr="Image result for social movements">
            <a:extLst>
              <a:ext uri="{FF2B5EF4-FFF2-40B4-BE49-F238E27FC236}">
                <a16:creationId xmlns:a16="http://schemas.microsoft.com/office/drawing/2014/main" id="{459244E1-C6FB-40DE-8245-D6407329482A}"/>
              </a:ext>
            </a:extLst>
          </p:cNvPr>
          <p:cNvPicPr/>
          <p:nvPr/>
        </p:nvPicPr>
        <p:blipFill rotWithShape="1">
          <a:blip r:embed="rId2">
            <a:extLst>
              <a:ext uri="{28A0092B-C50C-407E-A947-70E740481C1C}">
                <a14:useLocalDpi xmlns:a14="http://schemas.microsoft.com/office/drawing/2010/main" val="0"/>
              </a:ext>
            </a:extLst>
          </a:blip>
          <a:srcRect t="7697" r="-1" b="2885"/>
          <a:stretch/>
        </p:blipFill>
        <p:spPr bwMode="auto">
          <a:xfrm>
            <a:off x="7083423" y="581892"/>
            <a:ext cx="4397433" cy="2518756"/>
          </a:xfrm>
          <a:prstGeom prst="rect">
            <a:avLst/>
          </a:prstGeom>
          <a:noFill/>
        </p:spPr>
      </p:pic>
      <p:pic>
        <p:nvPicPr>
          <p:cNvPr id="4" name="Picture 3" descr="Image result for ricky renuncia movement">
            <a:extLst>
              <a:ext uri="{FF2B5EF4-FFF2-40B4-BE49-F238E27FC236}">
                <a16:creationId xmlns:a16="http://schemas.microsoft.com/office/drawing/2014/main" id="{0C5F097F-985E-43D3-ACE5-770C3CADF80A}"/>
              </a:ext>
            </a:extLst>
          </p:cNvPr>
          <p:cNvPicPr/>
          <p:nvPr/>
        </p:nvPicPr>
        <p:blipFill rotWithShape="1">
          <a:blip r:embed="rId3">
            <a:extLst>
              <a:ext uri="{28A0092B-C50C-407E-A947-70E740481C1C}">
                <a14:useLocalDpi xmlns:a14="http://schemas.microsoft.com/office/drawing/2010/main" val="0"/>
              </a:ext>
            </a:extLst>
          </a:blip>
          <a:srcRect r="1" b="14155"/>
          <a:stretch/>
        </p:blipFill>
        <p:spPr bwMode="auto">
          <a:xfrm>
            <a:off x="7083423" y="3707894"/>
            <a:ext cx="4395569" cy="2518756"/>
          </a:xfrm>
          <a:prstGeom prst="rect">
            <a:avLst/>
          </a:prstGeom>
          <a:noFill/>
        </p:spPr>
      </p:pic>
      <p:sp>
        <p:nvSpPr>
          <p:cNvPr id="7" name="TextBox 6">
            <a:extLst>
              <a:ext uri="{FF2B5EF4-FFF2-40B4-BE49-F238E27FC236}">
                <a16:creationId xmlns:a16="http://schemas.microsoft.com/office/drawing/2014/main" id="{7BC87356-058E-4FF7-A053-6DBFE3D45B06}"/>
              </a:ext>
            </a:extLst>
          </p:cNvPr>
          <p:cNvSpPr txBox="1"/>
          <p:nvPr/>
        </p:nvSpPr>
        <p:spPr>
          <a:xfrm>
            <a:off x="3048856" y="3246902"/>
            <a:ext cx="6097712"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00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extBox 18">
            <a:extLst>
              <a:ext uri="{FF2B5EF4-FFF2-40B4-BE49-F238E27FC236}">
                <a16:creationId xmlns:a16="http://schemas.microsoft.com/office/drawing/2014/main" id="{3328D163-50CB-4D6B-8097-F0133B54214F}"/>
              </a:ext>
            </a:extLst>
          </p:cNvPr>
          <p:cNvSpPr txBox="1"/>
          <p:nvPr/>
        </p:nvSpPr>
        <p:spPr>
          <a:xfrm>
            <a:off x="11231" y="0"/>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100" b="0" i="0" u="none" strike="noStrike" dirty="0">
                <a:solidFill>
                  <a:srgbClr val="000000"/>
                </a:solidFill>
                <a:effectLst/>
                <a:latin typeface="+mj-lt"/>
                <a:ea typeface="+mj-ea"/>
                <a:cs typeface="+mj-cs"/>
              </a:rPr>
              <a:t>The Pillars of Peace is a holistic framework of factors that  make a country more peaceful. </a:t>
            </a:r>
            <a:endParaRPr lang="en-US" sz="2100" b="0" dirty="0">
              <a:solidFill>
                <a:srgbClr val="000000"/>
              </a:solidFill>
              <a:effectLst/>
              <a:latin typeface="+mj-lt"/>
              <a:ea typeface="+mj-ea"/>
              <a:cs typeface="+mj-cs"/>
            </a:endParaRPr>
          </a:p>
          <a:p>
            <a:pPr>
              <a:lnSpc>
                <a:spcPct val="90000"/>
              </a:lnSpc>
              <a:spcBef>
                <a:spcPct val="0"/>
              </a:spcBef>
              <a:spcAft>
                <a:spcPts val="600"/>
              </a:spcAft>
            </a:pPr>
            <a:br>
              <a:rPr lang="en-US" sz="2100" dirty="0">
                <a:solidFill>
                  <a:srgbClr val="000000"/>
                </a:solidFill>
                <a:latin typeface="+mj-lt"/>
                <a:ea typeface="+mj-ea"/>
                <a:cs typeface="+mj-cs"/>
              </a:rPr>
            </a:br>
            <a:endParaRPr lang="en-US" sz="2100" dirty="0">
              <a:solidFill>
                <a:srgbClr val="000000"/>
              </a:solidFill>
              <a:latin typeface="+mj-lt"/>
              <a:ea typeface="+mj-ea"/>
              <a:cs typeface="+mj-cs"/>
            </a:endParaRPr>
          </a:p>
        </p:txBody>
      </p:sp>
      <p:sp>
        <p:nvSpPr>
          <p:cNvPr id="14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Diagram&#10;&#10;Description automatically generated">
            <a:extLst>
              <a:ext uri="{FF2B5EF4-FFF2-40B4-BE49-F238E27FC236}">
                <a16:creationId xmlns:a16="http://schemas.microsoft.com/office/drawing/2014/main" id="{90811727-44B0-4223-9404-6C8CE96105F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4945"/>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TextBox 8">
            <a:extLst>
              <a:ext uri="{FF2B5EF4-FFF2-40B4-BE49-F238E27FC236}">
                <a16:creationId xmlns:a16="http://schemas.microsoft.com/office/drawing/2014/main" id="{32C7D260-EE2B-4D58-A001-B5CD33167EAD}"/>
              </a:ext>
            </a:extLst>
          </p:cNvPr>
          <p:cNvSpPr txBox="1"/>
          <p:nvPr/>
        </p:nvSpPr>
        <p:spPr>
          <a:xfrm>
            <a:off x="5614876" y="400692"/>
            <a:ext cx="5453276" cy="5660279"/>
          </a:xfrm>
          <a:prstGeom prst="rect">
            <a:avLst/>
          </a:prstGeom>
        </p:spPr>
        <p:txBody>
          <a:bodyPr vert="horz" lIns="91440" tIns="45720" rIns="91440" bIns="45720" rtlCol="0" anchor="ctr">
            <a:normAutofit/>
          </a:bodyPr>
          <a:lstStyle/>
          <a:p>
            <a:pPr indent="-228600" fontAlgn="base">
              <a:lnSpc>
                <a:spcPct val="90000"/>
              </a:lnSpc>
              <a:spcBef>
                <a:spcPts val="800"/>
              </a:spcBef>
              <a:spcAft>
                <a:spcPts val="0"/>
              </a:spcAft>
              <a:buFont typeface="Arial" panose="020B0604020202020204" pitchFamily="34" charset="0"/>
              <a:buChar char="•"/>
            </a:pPr>
            <a:r>
              <a:rPr lang="en-US" sz="2400" b="1" i="0" u="none" strike="noStrike" dirty="0">
                <a:solidFill>
                  <a:srgbClr val="000000"/>
                </a:solidFill>
                <a:effectLst/>
              </a:rPr>
              <a:t>Investigate the history of Puerto Rican social movements and write a brief summary.</a:t>
            </a:r>
          </a:p>
          <a:p>
            <a:pPr indent="-228600" fontAlgn="base">
              <a:lnSpc>
                <a:spcPct val="90000"/>
              </a:lnSpc>
              <a:spcBef>
                <a:spcPts val="800"/>
              </a:spcBef>
              <a:spcAft>
                <a:spcPts val="0"/>
              </a:spcAft>
              <a:buFont typeface="Arial" panose="020B0604020202020204" pitchFamily="34" charset="0"/>
              <a:buChar char="•"/>
            </a:pPr>
            <a:r>
              <a:rPr lang="en-US" sz="2400" b="1" i="0" u="none" strike="noStrike" dirty="0">
                <a:solidFill>
                  <a:srgbClr val="000000"/>
                </a:solidFill>
                <a:effectLst/>
              </a:rPr>
              <a:t>Use the Institute for Economic and Peace Pillars of Peace to measure peace in Puerto Rico</a:t>
            </a:r>
          </a:p>
          <a:p>
            <a:pPr marL="514350" lvl="1" fontAlgn="base">
              <a:lnSpc>
                <a:spcPct val="90000"/>
              </a:lnSpc>
              <a:spcBef>
                <a:spcPts val="800"/>
              </a:spcBef>
              <a:spcAft>
                <a:spcPts val="0"/>
              </a:spcAft>
            </a:pPr>
            <a:r>
              <a:rPr lang="en-US" sz="2400" b="1" i="0" u="none" strike="noStrike" dirty="0">
                <a:solidFill>
                  <a:srgbClr val="000000"/>
                </a:solidFill>
                <a:effectLst/>
              </a:rPr>
              <a:t>Describe the impact of technology  to activism, protest and dissent movements in Puerto Rico?</a:t>
            </a:r>
          </a:p>
          <a:p>
            <a:pPr indent="-228600" fontAlgn="base">
              <a:lnSpc>
                <a:spcPct val="90000"/>
              </a:lnSpc>
              <a:spcBef>
                <a:spcPts val="800"/>
              </a:spcBef>
              <a:spcAft>
                <a:spcPts val="0"/>
              </a:spcAft>
              <a:buFont typeface="Arial" panose="020B0604020202020204" pitchFamily="34" charset="0"/>
              <a:buChar char="•"/>
            </a:pPr>
            <a:r>
              <a:rPr lang="en-US" sz="2400" b="1" i="0" u="none" strike="noStrike" dirty="0">
                <a:solidFill>
                  <a:srgbClr val="000000"/>
                </a:solidFill>
                <a:effectLst/>
              </a:rPr>
              <a:t>Research biography, social media, history, newspaper articles and documentaries to generate interview questions for Puerto Rico’s governor</a:t>
            </a:r>
          </a:p>
        </p:txBody>
      </p:sp>
      <p:sp>
        <p:nvSpPr>
          <p:cNvPr id="5" name="TextBox 4">
            <a:extLst>
              <a:ext uri="{FF2B5EF4-FFF2-40B4-BE49-F238E27FC236}">
                <a16:creationId xmlns:a16="http://schemas.microsoft.com/office/drawing/2014/main" id="{FA884D82-F395-4D1F-ABC6-6045A80E00C4}"/>
              </a:ext>
            </a:extLst>
          </p:cNvPr>
          <p:cNvSpPr txBox="1"/>
          <p:nvPr/>
        </p:nvSpPr>
        <p:spPr>
          <a:xfrm>
            <a:off x="3048856" y="3246902"/>
            <a:ext cx="6097712" cy="369332"/>
          </a:xfrm>
          <a:prstGeom prst="rect">
            <a:avLst/>
          </a:prstGeom>
          <a:noFill/>
        </p:spPr>
        <p:txBody>
          <a:bodyPr wrap="square">
            <a:spAutoFit/>
          </a:bodyPr>
          <a:lstStyle/>
          <a:p>
            <a:pPr>
              <a:spcAft>
                <a:spcPts val="600"/>
              </a:spcAft>
            </a:pPr>
            <a:r>
              <a:rPr lang="en-US" b="0">
                <a:effectLst/>
              </a:rPr>
              <a:t> </a:t>
            </a:r>
            <a:endParaRPr lang="en-US"/>
          </a:p>
        </p:txBody>
      </p:sp>
    </p:spTree>
    <p:extLst>
      <p:ext uri="{BB962C8B-B14F-4D97-AF65-F5344CB8AC3E}">
        <p14:creationId xmlns:p14="http://schemas.microsoft.com/office/powerpoint/2010/main" val="1790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67909" y="2023110"/>
            <a:ext cx="2469624" cy="2846070"/>
          </a:xfrm>
        </p:spPr>
        <p:txBody>
          <a:bodyPr vert="horz" lIns="91440" tIns="45720" rIns="91440" bIns="45720" rtlCol="0" anchor="ctr">
            <a:normAutofit/>
          </a:bodyPr>
          <a:lstStyle/>
          <a:p>
            <a:r>
              <a:rPr lang="en-US" sz="2900">
                <a:solidFill>
                  <a:schemeClr val="tx1"/>
                </a:solidFill>
              </a:rPr>
              <a:t>SOUTHBRIDGE CAMPUS.</a:t>
            </a:r>
            <a:br>
              <a:rPr lang="en-US" sz="2900">
                <a:solidFill>
                  <a:schemeClr val="tx1"/>
                </a:solidFill>
              </a:rPr>
            </a:br>
            <a:r>
              <a:rPr lang="en-US" sz="2900">
                <a:solidFill>
                  <a:schemeClr val="tx1"/>
                </a:solidFill>
              </a:rPr>
              <a:t>“It’s WHO We ARE /NOT Where WE’RE FROM”</a:t>
            </a:r>
          </a:p>
        </p:txBody>
      </p:sp>
      <p:pic>
        <p:nvPicPr>
          <p:cNvPr id="3" name="Picture 2"/>
          <p:cNvPicPr>
            <a:picLocks noChangeAspect="1"/>
          </p:cNvPicPr>
          <p:nvPr/>
        </p:nvPicPr>
        <p:blipFill rotWithShape="1">
          <a:blip r:embed="rId2"/>
          <a:srcRect l="4748"/>
          <a:stretch/>
        </p:blipFill>
        <p:spPr>
          <a:xfrm>
            <a:off x="545238" y="858525"/>
            <a:ext cx="7608304" cy="5211906"/>
          </a:xfrm>
          <a:prstGeom prst="rect">
            <a:avLst/>
          </a:prstGeom>
        </p:spPr>
      </p:pic>
    </p:spTree>
    <p:extLst>
      <p:ext uri="{BB962C8B-B14F-4D97-AF65-F5344CB8AC3E}">
        <p14:creationId xmlns:p14="http://schemas.microsoft.com/office/powerpoint/2010/main" val="2953921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5439F-3AC1-42EA-9C3A-032028B36348}"/>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sz="3100" kern="1200">
                <a:solidFill>
                  <a:schemeClr val="tx1"/>
                </a:solidFill>
                <a:effectLst/>
                <a:latin typeface="+mj-lt"/>
                <a:ea typeface="+mj-ea"/>
                <a:cs typeface="+mj-cs"/>
              </a:rPr>
              <a:t>Cultural Appreciation Groups </a:t>
            </a:r>
            <a:br>
              <a:rPr lang="en-US" sz="3100" kern="1200">
                <a:solidFill>
                  <a:schemeClr val="tx1"/>
                </a:solidFill>
                <a:effectLst/>
                <a:latin typeface="+mj-lt"/>
                <a:ea typeface="+mj-ea"/>
                <a:cs typeface="+mj-cs"/>
              </a:rPr>
            </a:br>
            <a:r>
              <a:rPr lang="en-US" sz="3100" kern="1200">
                <a:solidFill>
                  <a:schemeClr val="tx1"/>
                </a:solidFill>
                <a:latin typeface="+mj-lt"/>
                <a:ea typeface="+mj-ea"/>
                <a:cs typeface="+mj-cs"/>
              </a:rPr>
              <a:t>QCC MULTICULTURAL CLUB</a:t>
            </a:r>
          </a:p>
        </p:txBody>
      </p:sp>
      <p:sp>
        <p:nvSpPr>
          <p:cNvPr id="6" name="TextBox 5">
            <a:extLst>
              <a:ext uri="{FF2B5EF4-FFF2-40B4-BE49-F238E27FC236}">
                <a16:creationId xmlns:a16="http://schemas.microsoft.com/office/drawing/2014/main" id="{F22A075E-69F5-4D34-81D6-CEA255040303}"/>
              </a:ext>
            </a:extLst>
          </p:cNvPr>
          <p:cNvSpPr txBox="1"/>
          <p:nvPr/>
        </p:nvSpPr>
        <p:spPr>
          <a:xfrm>
            <a:off x="838201" y="1825625"/>
            <a:ext cx="5092194"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b="1">
                <a:effectLst/>
              </a:rPr>
              <a:t>Join us to explore cultures and cement the bonds of friendship amongst students.</a:t>
            </a:r>
          </a:p>
          <a:p>
            <a:pPr indent="-228600">
              <a:lnSpc>
                <a:spcPct val="90000"/>
              </a:lnSpc>
              <a:spcAft>
                <a:spcPts val="600"/>
              </a:spcAft>
              <a:buFont typeface="Arial" panose="020B0604020202020204" pitchFamily="34" charset="0"/>
              <a:buChar char="•"/>
            </a:pPr>
            <a:endParaRPr lang="en-US" sz="1500" b="1">
              <a:effectLst/>
            </a:endParaRPr>
          </a:p>
          <a:p>
            <a:pPr indent="-228600">
              <a:lnSpc>
                <a:spcPct val="90000"/>
              </a:lnSpc>
              <a:spcAft>
                <a:spcPts val="600"/>
              </a:spcAft>
              <a:buFont typeface="Arial" panose="020B0604020202020204" pitchFamily="34" charset="0"/>
              <a:buChar char="•"/>
            </a:pPr>
            <a:r>
              <a:rPr lang="en-US" sz="1500" i="1">
                <a:effectLst/>
              </a:rPr>
              <a:t>We know that </a:t>
            </a:r>
            <a:r>
              <a:rPr lang="en-US" sz="1500" b="1" i="1">
                <a:effectLst/>
              </a:rPr>
              <a:t>mentoring</a:t>
            </a:r>
            <a:r>
              <a:rPr lang="en-US" sz="1500" i="1">
                <a:effectLst/>
              </a:rPr>
              <a:t> and </a:t>
            </a:r>
            <a:r>
              <a:rPr lang="en-US" sz="1500" b="1" i="1">
                <a:effectLst/>
              </a:rPr>
              <a:t>support</a:t>
            </a:r>
            <a:r>
              <a:rPr lang="en-US" sz="1500" i="1">
                <a:effectLst/>
              </a:rPr>
              <a:t> from the college equates to </a:t>
            </a:r>
            <a:r>
              <a:rPr lang="en-US" sz="1500" b="1" i="1">
                <a:effectLst/>
              </a:rPr>
              <a:t>student success</a:t>
            </a:r>
            <a:r>
              <a:rPr lang="en-US" sz="1500" i="1">
                <a:effectLst/>
              </a:rPr>
              <a:t>, this includes clubs and organizations which make them feel "part" of that college community, even if we can't meet in person.</a:t>
            </a:r>
            <a:br>
              <a:rPr lang="en-US" sz="1500" i="1">
                <a:effectLst/>
              </a:rPr>
            </a:br>
            <a:endParaRPr lang="en-US" sz="1500" b="1">
              <a:effectLst/>
            </a:endParaRPr>
          </a:p>
          <a:p>
            <a:pPr indent="-228600">
              <a:lnSpc>
                <a:spcPct val="90000"/>
              </a:lnSpc>
              <a:spcAft>
                <a:spcPts val="600"/>
              </a:spcAft>
              <a:buFont typeface="Arial" panose="020B0604020202020204" pitchFamily="34" charset="0"/>
              <a:buChar char="•"/>
            </a:pPr>
            <a:endParaRPr lang="en-US" sz="1500" b="1"/>
          </a:p>
          <a:p>
            <a:pPr indent="-228600">
              <a:lnSpc>
                <a:spcPct val="90000"/>
              </a:lnSpc>
              <a:spcAft>
                <a:spcPts val="600"/>
              </a:spcAft>
              <a:buFont typeface="Arial" panose="020B0604020202020204" pitchFamily="34" charset="0"/>
              <a:buChar char="•"/>
            </a:pPr>
            <a:r>
              <a:rPr lang="en-US" sz="1500">
                <a:effectLst/>
              </a:rPr>
              <a:t>The mission of the Multicultural Club is to promote cultural awareness and understanding, as well as to connect students with the broader community. We strive to increase opportunities for students to learn, celebrate, and appreciate the beauty of all cultures represented on campus and around the world. Our goal is to offer students a virtual place to meet new friends and have fun together. The club promotes events and themes designed to learn and celebrate diverse cultures and to enhance the students’ college experience. </a:t>
            </a:r>
            <a:br>
              <a:rPr lang="en-US" sz="1500">
                <a:effectLst/>
              </a:rPr>
            </a:br>
            <a:endParaRPr lang="en-US" sz="1500" b="1">
              <a:effectLst/>
            </a:endParaRPr>
          </a:p>
        </p:txBody>
      </p:sp>
      <p:pic>
        <p:nvPicPr>
          <p:cNvPr id="4" name="Content Placeholder 3" descr="A picture containing food, drawing, room&#10;&#10;Description automatically generated">
            <a:extLst>
              <a:ext uri="{FF2B5EF4-FFF2-40B4-BE49-F238E27FC236}">
                <a16:creationId xmlns:a16="http://schemas.microsoft.com/office/drawing/2014/main" id="{6331854E-EA54-44A8-A45E-76305E518176}"/>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57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7" name="Picture 6" descr="A close up of a piece of paper&#10;&#10;Description automatically generated">
            <a:extLst>
              <a:ext uri="{FF2B5EF4-FFF2-40B4-BE49-F238E27FC236}">
                <a16:creationId xmlns:a16="http://schemas.microsoft.com/office/drawing/2014/main" id="{49E654E2-18A3-41CE-A274-ECDA4BE60337}"/>
              </a:ext>
            </a:extLst>
          </p:cNvPr>
          <p:cNvPicPr/>
          <p:nvPr/>
        </p:nvPicPr>
        <p:blipFill rotWithShape="1">
          <a:blip r:embed="rId3">
            <a:extLst>
              <a:ext uri="{28A0092B-C50C-407E-A947-70E740481C1C}">
                <a14:useLocalDpi xmlns:a14="http://schemas.microsoft.com/office/drawing/2010/main" val="0"/>
              </a:ext>
            </a:extLst>
          </a:blip>
          <a:srcRect r="-3" b="4898"/>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84805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Questions">
            <a:extLst>
              <a:ext uri="{FF2B5EF4-FFF2-40B4-BE49-F238E27FC236}">
                <a16:creationId xmlns:a16="http://schemas.microsoft.com/office/drawing/2014/main" id="{3BFBA0C5-D58E-40C8-91A0-63A3344317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6" y="701414"/>
            <a:ext cx="2488580" cy="2488580"/>
          </a:xfrm>
          <a:prstGeom prst="rect">
            <a:avLst/>
          </a:prstGeom>
        </p:spPr>
      </p:pic>
      <p:pic>
        <p:nvPicPr>
          <p:cNvPr id="4098" name="Picture 2" descr="Thank You Your Attention Stock Photos - Download 7 Royalty Free Photos">
            <a:extLst>
              <a:ext uri="{FF2B5EF4-FFF2-40B4-BE49-F238E27FC236}">
                <a16:creationId xmlns:a16="http://schemas.microsoft.com/office/drawing/2014/main" id="{D483B20A-2A9A-4E94-8D69-4F5597E4D5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31990" y="1117686"/>
            <a:ext cx="2488580" cy="16560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11/2017 | Quinsigamond Community College (QCC)">
            <a:extLst>
              <a:ext uri="{FF2B5EF4-FFF2-40B4-BE49-F238E27FC236}">
                <a16:creationId xmlns:a16="http://schemas.microsoft.com/office/drawing/2014/main" id="{52103F5D-D1A2-41A9-A56E-6B11810ACD8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1676" y="4196507"/>
            <a:ext cx="2488580" cy="1424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e Wyvern | Quinsigamond Community College (QCC)">
            <a:extLst>
              <a:ext uri="{FF2B5EF4-FFF2-40B4-BE49-F238E27FC236}">
                <a16:creationId xmlns:a16="http://schemas.microsoft.com/office/drawing/2014/main" id="{5CE86AB9-9F60-4E1E-9E99-6831B0E9C27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31990" y="4249694"/>
            <a:ext cx="2488580" cy="1280068"/>
          </a:xfrm>
          <a:prstGeom prst="rect">
            <a:avLst/>
          </a:prstGeom>
          <a:noFill/>
          <a:extLst>
            <a:ext uri="{909E8E84-426E-40DD-AFC4-6F175D3DCCD1}">
              <a14:hiddenFill xmlns:a14="http://schemas.microsoft.com/office/drawing/2010/main">
                <a:solidFill>
                  <a:srgbClr val="FFFFFF"/>
                </a:solidFill>
              </a14:hiddenFill>
            </a:ext>
          </a:extLst>
        </p:spPr>
      </p:pic>
      <p:sp>
        <p:nvSpPr>
          <p:cNvPr id="4132"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3" name="Rectangle 74">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4E62B-08F5-4FAC-949B-0EF8585F20A7}"/>
              </a:ext>
            </a:extLst>
          </p:cNvPr>
          <p:cNvSpPr>
            <a:spLocks noGrp="1"/>
          </p:cNvSpPr>
          <p:nvPr>
            <p:ph type="title"/>
          </p:nvPr>
        </p:nvSpPr>
        <p:spPr>
          <a:xfrm>
            <a:off x="6889833" y="1188637"/>
            <a:ext cx="4218138" cy="1597228"/>
          </a:xfrm>
        </p:spPr>
        <p:txBody>
          <a:bodyPr>
            <a:normAutofit/>
          </a:bodyPr>
          <a:lstStyle/>
          <a:p>
            <a:r>
              <a:rPr lang="en-US" sz="5400"/>
              <a:t>							</a:t>
            </a:r>
          </a:p>
        </p:txBody>
      </p:sp>
      <p:sp>
        <p:nvSpPr>
          <p:cNvPr id="3" name="Content Placeholder 2">
            <a:extLst>
              <a:ext uri="{FF2B5EF4-FFF2-40B4-BE49-F238E27FC236}">
                <a16:creationId xmlns:a16="http://schemas.microsoft.com/office/drawing/2014/main" id="{0B0615C3-6F43-4576-96FD-6D5A537E0DD6}"/>
              </a:ext>
            </a:extLst>
          </p:cNvPr>
          <p:cNvSpPr>
            <a:spLocks noGrp="1"/>
          </p:cNvSpPr>
          <p:nvPr>
            <p:ph idx="1"/>
          </p:nvPr>
        </p:nvSpPr>
        <p:spPr>
          <a:xfrm>
            <a:off x="6889832" y="2998278"/>
            <a:ext cx="3482077" cy="1797594"/>
          </a:xfrm>
        </p:spPr>
        <p:txBody>
          <a:bodyPr anchor="t">
            <a:normAutofit/>
          </a:bodyPr>
          <a:lstStyle/>
          <a:p>
            <a:endParaRPr lang="en-US" sz="2000"/>
          </a:p>
          <a:p>
            <a:r>
              <a:rPr lang="en-US" sz="2000"/>
              <a:t>QUESTIONS?</a:t>
            </a:r>
          </a:p>
          <a:p>
            <a:r>
              <a:rPr lang="en-US" sz="2000"/>
              <a:t>THANK YOU AND ENJOY THE REST OF THE DAY</a:t>
            </a:r>
          </a:p>
          <a:p>
            <a:pPr marL="0" indent="0">
              <a:buNone/>
            </a:pPr>
            <a:endParaRPr lang="en-US" sz="2000"/>
          </a:p>
        </p:txBody>
      </p:sp>
    </p:spTree>
    <p:extLst>
      <p:ext uri="{BB962C8B-B14F-4D97-AF65-F5344CB8AC3E}">
        <p14:creationId xmlns:p14="http://schemas.microsoft.com/office/powerpoint/2010/main" val="135870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 name="Rectangle 73">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93" name="Picture 75">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6FC9B2-95C3-480F-81C6-14DB67D5A776}"/>
              </a:ext>
            </a:extLst>
          </p:cNvPr>
          <p:cNvSpPr>
            <a:spLocks noGrp="1"/>
          </p:cNvSpPr>
          <p:nvPr>
            <p:ph type="title"/>
          </p:nvPr>
        </p:nvSpPr>
        <p:spPr>
          <a:xfrm>
            <a:off x="1179576" y="822960"/>
            <a:ext cx="9829800" cy="1325880"/>
          </a:xfrm>
        </p:spPr>
        <p:txBody>
          <a:bodyPr>
            <a:normAutofit/>
          </a:bodyPr>
          <a:lstStyle/>
          <a:p>
            <a:pPr algn="ctr"/>
            <a:r>
              <a:rPr lang="en-US" sz="4000" b="1">
                <a:solidFill>
                  <a:srgbClr val="FFFFFF"/>
                </a:solidFill>
              </a:rPr>
              <a:t>Overview</a:t>
            </a:r>
          </a:p>
        </p:txBody>
      </p:sp>
      <p:sp>
        <p:nvSpPr>
          <p:cNvPr id="3" name="Content Placeholder 2">
            <a:extLst>
              <a:ext uri="{FF2B5EF4-FFF2-40B4-BE49-F238E27FC236}">
                <a16:creationId xmlns:a16="http://schemas.microsoft.com/office/drawing/2014/main" id="{0A29EBF2-8732-4E12-8F82-77AD203D1FB1}"/>
              </a:ext>
            </a:extLst>
          </p:cNvPr>
          <p:cNvSpPr>
            <a:spLocks noGrp="1"/>
          </p:cNvSpPr>
          <p:nvPr>
            <p:ph idx="1"/>
          </p:nvPr>
        </p:nvSpPr>
        <p:spPr>
          <a:xfrm>
            <a:off x="804672" y="2619910"/>
            <a:ext cx="5126896" cy="3435135"/>
          </a:xfrm>
        </p:spPr>
        <p:txBody>
          <a:bodyPr anchor="ctr">
            <a:normAutofit/>
          </a:bodyPr>
          <a:lstStyle/>
          <a:p>
            <a:r>
              <a:rPr lang="en-US" sz="2400" dirty="0">
                <a:solidFill>
                  <a:srgbClr val="000000"/>
                </a:solidFill>
              </a:rPr>
              <a:t>This presentation will focus on Culturally and Linguistically Responsive Pedagogy, including </a:t>
            </a:r>
            <a:r>
              <a:rPr lang="en-US" sz="2400" dirty="0" err="1">
                <a:solidFill>
                  <a:srgbClr val="000000"/>
                </a:solidFill>
              </a:rPr>
              <a:t>translanguaging</a:t>
            </a:r>
            <a:r>
              <a:rPr lang="en-US" sz="2400" dirty="0">
                <a:solidFill>
                  <a:srgbClr val="000000"/>
                </a:solidFill>
              </a:rPr>
              <a:t>, as a strategy to support the needs of bilingual and multilingual students, as well as English Learners. </a:t>
            </a:r>
          </a:p>
          <a:p>
            <a:endParaRPr lang="en-US" sz="1900" dirty="0">
              <a:solidFill>
                <a:srgbClr val="000000"/>
              </a:solidFill>
            </a:endParaRPr>
          </a:p>
          <a:p>
            <a:endParaRPr lang="en-US" sz="1900" dirty="0">
              <a:solidFill>
                <a:srgbClr val="000000"/>
              </a:solidFill>
            </a:endParaRPr>
          </a:p>
          <a:p>
            <a:pPr marL="0" indent="0">
              <a:buNone/>
            </a:pPr>
            <a:endParaRPr lang="en-US" sz="1900" dirty="0">
              <a:solidFill>
                <a:srgbClr val="000000"/>
              </a:solidFill>
            </a:endParaRPr>
          </a:p>
        </p:txBody>
      </p:sp>
      <p:pic>
        <p:nvPicPr>
          <p:cNvPr id="3074" name="Picture 2" descr="XPress – Culturally Relevant Teaching — XChange – UCLA Center X">
            <a:extLst>
              <a:ext uri="{FF2B5EF4-FFF2-40B4-BE49-F238E27FC236}">
                <a16:creationId xmlns:a16="http://schemas.microsoft.com/office/drawing/2014/main" id="{9DA2C254-3ED7-4B35-A305-D9F05F8134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9378" y="3294299"/>
            <a:ext cx="4954693" cy="230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3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02" name="Rectangle 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A4297-EAF9-4BB3-85EC-923765F412AA}"/>
              </a:ext>
            </a:extLst>
          </p:cNvPr>
          <p:cNvSpPr>
            <a:spLocks noGrp="1"/>
          </p:cNvSpPr>
          <p:nvPr>
            <p:ph type="title"/>
          </p:nvPr>
        </p:nvSpPr>
        <p:spPr>
          <a:xfrm>
            <a:off x="572493" y="238539"/>
            <a:ext cx="11018520" cy="1434415"/>
          </a:xfrm>
        </p:spPr>
        <p:txBody>
          <a:bodyPr anchor="b">
            <a:normAutofit/>
          </a:bodyPr>
          <a:lstStyle/>
          <a:p>
            <a:r>
              <a:rPr lang="en-US" sz="5400"/>
              <a:t>References</a:t>
            </a:r>
            <a:endParaRPr lang="en-US" sz="5400" dirty="0"/>
          </a:p>
        </p:txBody>
      </p:sp>
      <p:sp>
        <p:nvSpPr>
          <p:cNvPr id="720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ED0040-0F3D-4D30-9046-0636CE7A2823}"/>
              </a:ext>
            </a:extLst>
          </p:cNvPr>
          <p:cNvSpPr>
            <a:spLocks noGrp="1"/>
          </p:cNvSpPr>
          <p:nvPr>
            <p:ph idx="1"/>
          </p:nvPr>
        </p:nvSpPr>
        <p:spPr>
          <a:xfrm>
            <a:off x="572492" y="2071316"/>
            <a:ext cx="8848910" cy="4119172"/>
          </a:xfrm>
        </p:spPr>
        <p:txBody>
          <a:bodyPr anchor="t">
            <a:normAutofit fontScale="70000" lnSpcReduction="20000"/>
          </a:bodyPr>
          <a:lstStyle/>
          <a:p>
            <a:pPr marL="0" indent="0">
              <a:buNone/>
            </a:pPr>
            <a:r>
              <a:rPr lang="en-US" sz="1300" dirty="0" err="1"/>
              <a:t>Emdin</a:t>
            </a:r>
            <a:r>
              <a:rPr lang="en-US" sz="1300" dirty="0"/>
              <a:t>, C. (2016) For White Folks Who Teach in the Hood … and the Rest of Y'all Too: Reality Pedagogy and Urban Education .Beacon Press, 2016.</a:t>
            </a:r>
          </a:p>
          <a:p>
            <a:pPr marL="0" indent="0">
              <a:buNone/>
            </a:pPr>
            <a:r>
              <a:rPr lang="en-US" sz="1300" dirty="0"/>
              <a:t>García, O. (2009). Education, multilingualism and </a:t>
            </a:r>
            <a:r>
              <a:rPr lang="en-US" sz="1300" dirty="0" err="1"/>
              <a:t>translanguaging</a:t>
            </a:r>
            <a:r>
              <a:rPr lang="en-US" sz="1300" dirty="0"/>
              <a:t> in the 21st century. In A. Mohanty, M. Panda, R. Phillipson, &amp; T. </a:t>
            </a:r>
            <a:r>
              <a:rPr lang="en-US" sz="1300" dirty="0" err="1"/>
              <a:t>Skutnabb</a:t>
            </a:r>
            <a:r>
              <a:rPr lang="en-US" sz="1300" dirty="0"/>
              <a:t>-Kangas (Eds), </a:t>
            </a:r>
            <a:r>
              <a:rPr lang="en-US" sz="1300" i="1" dirty="0"/>
              <a:t>Multilingual education</a:t>
            </a:r>
            <a:r>
              <a:rPr lang="en-US" sz="1300" dirty="0"/>
              <a:t> </a:t>
            </a:r>
            <a:r>
              <a:rPr lang="en-US" sz="1300" i="1" dirty="0"/>
              <a:t>for social justice: </a:t>
            </a:r>
            <a:r>
              <a:rPr lang="en-US" sz="1300" i="1" dirty="0" err="1"/>
              <a:t>Globalising</a:t>
            </a:r>
            <a:r>
              <a:rPr lang="en-US" sz="1300" i="1" dirty="0"/>
              <a:t> the local</a:t>
            </a:r>
            <a:r>
              <a:rPr lang="en-US" sz="1300" dirty="0"/>
              <a:t> (pp. 128–145). Orient </a:t>
            </a:r>
            <a:r>
              <a:rPr lang="en-US" sz="1300" dirty="0" err="1"/>
              <a:t>Blackswan</a:t>
            </a:r>
            <a:r>
              <a:rPr lang="en-US" sz="1300" dirty="0"/>
              <a:t>.</a:t>
            </a:r>
          </a:p>
          <a:p>
            <a:pPr marL="0" indent="0">
              <a:buNone/>
            </a:pPr>
            <a:r>
              <a:rPr lang="en-US" sz="1300" dirty="0"/>
              <a:t>García, O. (2018).  </a:t>
            </a:r>
            <a:r>
              <a:rPr lang="en-US" sz="1300" dirty="0" err="1"/>
              <a:t>Translanguaging</a:t>
            </a:r>
            <a:r>
              <a:rPr lang="en-US" sz="1300" dirty="0"/>
              <a:t>, Pedagogy and Creativity. </a:t>
            </a:r>
            <a:r>
              <a:rPr lang="en-US" sz="1300" u="sng" dirty="0">
                <a:hlinkClick r:id="rId2"/>
              </a:rPr>
              <a:t>https://ofeliagarciadotorg.files.wordpress.com/2018/12/Garcia-Translanguaging-pedagogy-and-creativity.pdf</a:t>
            </a:r>
            <a:endParaRPr lang="en-US" sz="1300" dirty="0"/>
          </a:p>
          <a:p>
            <a:pPr marL="0" indent="0">
              <a:buNone/>
            </a:pPr>
            <a:r>
              <a:rPr lang="en-US" sz="1300" dirty="0"/>
              <a:t>García, O., &amp; Li Wei. (2014). </a:t>
            </a:r>
            <a:r>
              <a:rPr lang="en-US" sz="1300" i="1" dirty="0" err="1"/>
              <a:t>Translanguaging</a:t>
            </a:r>
            <a:r>
              <a:rPr lang="en-US" sz="1300" i="1" dirty="0"/>
              <a:t>: Language, bilingualism and education</a:t>
            </a:r>
            <a:r>
              <a:rPr lang="en-US" sz="1300" dirty="0"/>
              <a:t>. Palgrave Macmillan.</a:t>
            </a:r>
          </a:p>
          <a:p>
            <a:pPr marL="0" indent="0">
              <a:buNone/>
            </a:pPr>
            <a:r>
              <a:rPr lang="en-US" sz="1300" dirty="0"/>
              <a:t>García, O., Johnson, S., &amp; Seltzer, K. (2017). </a:t>
            </a:r>
            <a:r>
              <a:rPr lang="en-US" sz="1300" i="1" dirty="0"/>
              <a:t>The </a:t>
            </a:r>
            <a:r>
              <a:rPr lang="en-US" sz="1300" i="1" dirty="0" err="1"/>
              <a:t>translanguaging</a:t>
            </a:r>
            <a:r>
              <a:rPr lang="en-US" sz="1300" i="1" dirty="0"/>
              <a:t> classroom. Leveraging student bilingualism for learning.</a:t>
            </a:r>
            <a:r>
              <a:rPr lang="en-US" sz="1300" dirty="0"/>
              <a:t> Caslon.</a:t>
            </a:r>
          </a:p>
          <a:p>
            <a:pPr marL="0" indent="0">
              <a:buNone/>
            </a:pPr>
            <a:r>
              <a:rPr lang="en-US" sz="1300" dirty="0"/>
              <a:t>Gay, G. (2000). </a:t>
            </a:r>
            <a:r>
              <a:rPr lang="en-US" sz="1300" i="1" dirty="0"/>
              <a:t>Culturally responsive teaching: Theory, research and practice</a:t>
            </a:r>
            <a:r>
              <a:rPr lang="en-US" sz="1300" dirty="0"/>
              <a:t>. Teachers College Press.</a:t>
            </a:r>
          </a:p>
          <a:p>
            <a:pPr marL="0" indent="0">
              <a:buNone/>
            </a:pPr>
            <a:r>
              <a:rPr lang="en-US" sz="1050" dirty="0"/>
              <a:t>Gay, G. (2002). Preparing for culturally responsive teaching. </a:t>
            </a:r>
            <a:r>
              <a:rPr lang="en-US" sz="1050" i="1" dirty="0"/>
              <a:t>Journal of Teacher Education, 53 (2),</a:t>
            </a:r>
            <a:r>
              <a:rPr lang="en-US" sz="1050" dirty="0"/>
              <a:t> 106-116. </a:t>
            </a:r>
            <a:r>
              <a:rPr lang="en-US" sz="1050" dirty="0" err="1"/>
              <a:t>doi</a:t>
            </a:r>
            <a:r>
              <a:rPr lang="en-US" sz="1050" dirty="0"/>
              <a:t>: 10.1177/0022487102053002003</a:t>
            </a:r>
            <a:endParaRPr lang="en-US" sz="1300" dirty="0"/>
          </a:p>
          <a:p>
            <a:pPr marL="0" indent="0">
              <a:buNone/>
            </a:pPr>
            <a:r>
              <a:rPr lang="en-US" sz="1300" dirty="0"/>
              <a:t>Hamman, L. (2018). “</a:t>
            </a:r>
            <a:r>
              <a:rPr lang="en-US" sz="1300" dirty="0" err="1"/>
              <a:t>Translanguaging</a:t>
            </a:r>
            <a:r>
              <a:rPr lang="en-US" sz="1300" dirty="0"/>
              <a:t> and Positioning in Two-Way Dual Language Classrooms: A case for criticality.” </a:t>
            </a:r>
            <a:r>
              <a:rPr lang="en-US" sz="1300" i="1" dirty="0"/>
              <a:t>Language and Education, 32(1)</a:t>
            </a:r>
            <a:r>
              <a:rPr lang="en-US" sz="1300" dirty="0"/>
              <a:t>, 21–42.</a:t>
            </a:r>
          </a:p>
          <a:p>
            <a:pPr marL="0" indent="0">
              <a:buNone/>
            </a:pPr>
            <a:endParaRPr lang="en-US" sz="1300" dirty="0"/>
          </a:p>
          <a:p>
            <a:pPr marL="0" indent="0">
              <a:spcBef>
                <a:spcPts val="0"/>
              </a:spcBef>
              <a:spcAft>
                <a:spcPts val="0"/>
              </a:spcAft>
              <a:buNone/>
            </a:pPr>
            <a:r>
              <a:rPr lang="en-US" sz="1300" dirty="0">
                <a:effectLst/>
                <a:ea typeface="Calibri" panose="020F0502020204030204" pitchFamily="34" charset="0"/>
                <a:cs typeface="Arial" panose="020B0604020202020204" pitchFamily="34" charset="0"/>
              </a:rPr>
              <a:t>Ladson-Billings, G. (2014). Culturally Relevant Pedagogy 2.0: a.k.a. the Remix. Harvard</a:t>
            </a:r>
            <a:r>
              <a:rPr lang="en-US" sz="1300" dirty="0">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Educational Review, 84(1), 74–84.</a:t>
            </a:r>
          </a:p>
          <a:p>
            <a:pPr marL="0" indent="0">
              <a:spcBef>
                <a:spcPts val="0"/>
              </a:spcBef>
              <a:spcAft>
                <a:spcPts val="0"/>
              </a:spcAft>
              <a:buNone/>
            </a:pPr>
            <a:r>
              <a:rPr lang="en-US" sz="1300" dirty="0">
                <a:ea typeface="Calibri" panose="020F0502020204030204" pitchFamily="34" charset="0"/>
                <a:cs typeface="Arial" panose="020B0604020202020204" pitchFamily="34" charset="0"/>
              </a:rPr>
              <a:t>	</a:t>
            </a:r>
            <a:r>
              <a:rPr lang="en-US" sz="1300" dirty="0">
                <a:effectLst/>
                <a:ea typeface="Calibri" panose="020F0502020204030204" pitchFamily="34" charset="0"/>
                <a:cs typeface="Arial" panose="020B0604020202020204" pitchFamily="34" charset="0"/>
              </a:rPr>
              <a:t> </a:t>
            </a:r>
            <a:r>
              <a:rPr lang="en-US" sz="1300" u="sng" dirty="0">
                <a:effectLst/>
                <a:ea typeface="Calibri" panose="020F0502020204030204" pitchFamily="34" charset="0"/>
                <a:cs typeface="Arial" panose="020B0604020202020204" pitchFamily="34" charset="0"/>
                <a:hlinkClick r:id="rId3"/>
              </a:rPr>
              <a:t>https://doiorg.umasslowell.idm.oclc.org/10.17763/haer.84.1.p2rj131485484751</a:t>
            </a:r>
            <a:endParaRPr lang="en-US" sz="1300" u="sng" dirty="0">
              <a:ea typeface="Calibri" panose="020F0502020204030204" pitchFamily="34" charset="0"/>
              <a:cs typeface="Arial" panose="020B0604020202020204" pitchFamily="34" charset="0"/>
            </a:endParaRPr>
          </a:p>
          <a:p>
            <a:pPr marL="0" indent="0">
              <a:spcBef>
                <a:spcPts val="0"/>
              </a:spcBef>
              <a:spcAft>
                <a:spcPts val="0"/>
              </a:spcAft>
              <a:buNone/>
            </a:pPr>
            <a:endParaRPr lang="en-US" sz="1300" u="sng" kern="0" dirty="0">
              <a:effectLst/>
              <a:ea typeface="DengXian Light" panose="02010600030101010101" pitchFamily="2" charset="-122"/>
              <a:cs typeface="Arial" panose="020B0604020202020204" pitchFamily="34" charset="0"/>
            </a:endParaRPr>
          </a:p>
          <a:p>
            <a:pPr marL="0" indent="0">
              <a:spcBef>
                <a:spcPts val="0"/>
              </a:spcBef>
              <a:spcAft>
                <a:spcPts val="0"/>
              </a:spcAft>
              <a:buNone/>
            </a:pPr>
            <a:r>
              <a:rPr lang="en-US" sz="1300" kern="0" dirty="0">
                <a:effectLst/>
                <a:ea typeface="DengXian Light" panose="02010600030101010101" pitchFamily="2" charset="-122"/>
                <a:cs typeface="Times New Roman" panose="02020603050405020304" pitchFamily="18" charset="0"/>
              </a:rPr>
              <a:t>Nieto, S. (2010).</a:t>
            </a:r>
            <a:r>
              <a:rPr lang="en-US" sz="1300" kern="1400" spc="-50" dirty="0">
                <a:effectLst/>
                <a:ea typeface="DengXian Light" panose="02010600030101010101" pitchFamily="2" charset="-122"/>
                <a:cs typeface="Times New Roman" panose="02020603050405020304" pitchFamily="18" charset="0"/>
              </a:rPr>
              <a:t> </a:t>
            </a:r>
            <a:r>
              <a:rPr lang="en-US" sz="1300" i="1" kern="0" dirty="0">
                <a:effectLst/>
                <a:ea typeface="DengXian Light" panose="02010600030101010101" pitchFamily="2" charset="-122"/>
                <a:cs typeface="Times New Roman" panose="02020603050405020304" pitchFamily="18" charset="0"/>
              </a:rPr>
              <a:t>Language, Culture, and Teaching: Critical Perspectives</a:t>
            </a:r>
            <a:r>
              <a:rPr lang="en-US" sz="1300" kern="0" dirty="0">
                <a:effectLst/>
                <a:ea typeface="DengXian Light" panose="02010600030101010101" pitchFamily="2" charset="-122"/>
                <a:cs typeface="Times New Roman" panose="02020603050405020304" pitchFamily="18" charset="0"/>
              </a:rPr>
              <a:t> (2</a:t>
            </a:r>
            <a:r>
              <a:rPr lang="en-US" sz="1300" kern="0" baseline="30000" dirty="0">
                <a:effectLst/>
                <a:ea typeface="DengXian Light" panose="02010600030101010101" pitchFamily="2" charset="-122"/>
                <a:cs typeface="Times New Roman" panose="02020603050405020304" pitchFamily="18" charset="0"/>
              </a:rPr>
              <a:t>nd</a:t>
            </a:r>
            <a:r>
              <a:rPr lang="en-US" sz="1300" kern="0" dirty="0">
                <a:effectLst/>
                <a:ea typeface="DengXian Light" panose="02010600030101010101" pitchFamily="2" charset="-122"/>
                <a:cs typeface="Times New Roman" panose="02020603050405020304" pitchFamily="18" charset="0"/>
              </a:rPr>
              <a:t> Edition).</a:t>
            </a:r>
            <a:r>
              <a:rPr lang="en-US" sz="1300" kern="0" dirty="0">
                <a:ea typeface="DengXian Light" panose="02010600030101010101" pitchFamily="2" charset="-122"/>
                <a:cs typeface="Times New Roman" panose="02020603050405020304" pitchFamily="18" charset="0"/>
              </a:rPr>
              <a:t> </a:t>
            </a:r>
            <a:r>
              <a:rPr lang="en-US" sz="1300" kern="0" dirty="0">
                <a:effectLst/>
                <a:ea typeface="DengXian Light" panose="02010600030101010101" pitchFamily="2" charset="-122"/>
                <a:cs typeface="Times New Roman" panose="02020603050405020304" pitchFamily="18" charset="0"/>
              </a:rPr>
              <a:t> Routledge. Taylor and Francis Group.</a:t>
            </a:r>
            <a:endParaRPr lang="en-US" sz="1300" dirty="0"/>
          </a:p>
          <a:p>
            <a:pPr marL="0" indent="0">
              <a:buNone/>
            </a:pPr>
            <a:r>
              <a:rPr lang="en-US" sz="1300" dirty="0"/>
              <a:t>Paris, D. (2012). Culturally Sustaining Pedagogy: A Needed Change in Stance, Terminology, and Practice. </a:t>
            </a:r>
            <a:r>
              <a:rPr lang="en-US" sz="1300" i="1" dirty="0"/>
              <a:t>Educational Researcher</a:t>
            </a:r>
            <a:r>
              <a:rPr lang="en-US" sz="1300" dirty="0"/>
              <a:t>, </a:t>
            </a:r>
            <a:r>
              <a:rPr lang="en-US" sz="1300" i="1" dirty="0"/>
              <a:t>41(3),</a:t>
            </a:r>
            <a:r>
              <a:rPr lang="en-US" sz="1300" dirty="0"/>
              <a:t> 93-97. </a:t>
            </a:r>
            <a:r>
              <a:rPr lang="en-US" sz="1300" u="sng" dirty="0">
                <a:hlinkClick r:id="rId4"/>
              </a:rPr>
              <a:t>https://doi.org/10.3102/0013189X12441244</a:t>
            </a:r>
            <a:endParaRPr lang="en-US" sz="1300" dirty="0"/>
          </a:p>
          <a:p>
            <a:pPr marL="0" indent="0">
              <a:buNone/>
            </a:pPr>
            <a:r>
              <a:rPr lang="en-US" sz="1300" dirty="0"/>
              <a:t>Pratt-Johnson (2006). Communicating Cross-Culturally: What Teachers Should Know. </a:t>
            </a:r>
            <a:r>
              <a:rPr lang="en-US" sz="1300" i="1" dirty="0"/>
              <a:t>The Internet</a:t>
            </a:r>
            <a:r>
              <a:rPr lang="en-US" sz="1300" dirty="0"/>
              <a:t> </a:t>
            </a:r>
            <a:r>
              <a:rPr lang="en-US" sz="1300" i="1" dirty="0"/>
              <a:t>TESL Journal</a:t>
            </a:r>
            <a:r>
              <a:rPr lang="en-US" sz="1300" dirty="0"/>
              <a:t>, </a:t>
            </a:r>
            <a:r>
              <a:rPr lang="en-US" sz="1300" i="1" dirty="0"/>
              <a:t>12(2).</a:t>
            </a:r>
            <a:r>
              <a:rPr lang="en-US" sz="1300" dirty="0"/>
              <a:t> </a:t>
            </a:r>
            <a:r>
              <a:rPr lang="en-US" sz="1300" u="sng" dirty="0">
                <a:hlinkClick r:id="rId5"/>
              </a:rPr>
              <a:t>http://iteslj.org/Articles/Pratt-Johnson-CrossCultural.html</a:t>
            </a:r>
            <a:endParaRPr lang="en-US" sz="1300" u="sng" dirty="0"/>
          </a:p>
          <a:p>
            <a:pPr marL="0" indent="0">
              <a:buNone/>
            </a:pPr>
            <a:r>
              <a:rPr lang="en-US" sz="1300" dirty="0" err="1"/>
              <a:t>Solorza</a:t>
            </a:r>
            <a:r>
              <a:rPr lang="en-US" sz="1300" dirty="0"/>
              <a:t>, C.R., Aponte, G.Y., </a:t>
            </a:r>
            <a:r>
              <a:rPr lang="en-US" sz="1300" dirty="0" err="1"/>
              <a:t>Leverenz</a:t>
            </a:r>
            <a:r>
              <a:rPr lang="en-US" sz="1300" dirty="0"/>
              <a:t>, T., Becker, T., &amp; Frias, B. (2019). </a:t>
            </a:r>
            <a:r>
              <a:rPr lang="en-US" sz="1300" i="1" dirty="0" err="1"/>
              <a:t>Translanguaging</a:t>
            </a:r>
            <a:r>
              <a:rPr lang="en-US" sz="1300" i="1" dirty="0"/>
              <a:t> in</a:t>
            </a:r>
            <a:r>
              <a:rPr lang="en-US" sz="1300" dirty="0"/>
              <a:t> </a:t>
            </a:r>
            <a:r>
              <a:rPr lang="en-US" sz="1300" i="1" dirty="0"/>
              <a:t>Dual Language Bilingual Education: A Blueprint for Planning Units of Study.</a:t>
            </a:r>
            <a:r>
              <a:rPr lang="en-US" sz="1300" dirty="0"/>
              <a:t> The Graduate Center, The City University of New York. </a:t>
            </a:r>
            <a:r>
              <a:rPr lang="en-US" sz="1300" u="sng" dirty="0">
                <a:hlinkClick r:id="rId6"/>
              </a:rPr>
              <a:t>https://www.cuny-nysieb.org/wp-content/uploads/2019/09/Translanguaging-in-Dual-Language-Bilingual-Education-A-Blueprint-for-Planning-Units-of-Study-RSVD.pdf</a:t>
            </a:r>
            <a:endParaRPr lang="en-US" sz="1300" u="sng" dirty="0"/>
          </a:p>
          <a:p>
            <a:pPr marL="0" indent="0">
              <a:buNone/>
            </a:pPr>
            <a:r>
              <a:rPr lang="en-US" sz="1050" dirty="0"/>
              <a:t>Villegas, A.M. (1991). </a:t>
            </a:r>
            <a:r>
              <a:rPr lang="en-US" sz="1050" i="1" dirty="0"/>
              <a:t>Culturally responsive pedagogy for the 1990s and beyond </a:t>
            </a:r>
            <a:r>
              <a:rPr lang="en-US" sz="1050" dirty="0"/>
              <a:t>(Trends and Issues Paper No. 6) Washington DC: ERIC Clearinghouse on Teacher Education</a:t>
            </a:r>
            <a:endParaRPr lang="es-ES" sz="1300" dirty="0">
              <a:effectLst/>
              <a:ea typeface="Calibri" panose="020F0502020204030204" pitchFamily="34" charset="0"/>
              <a:cs typeface="Arial" panose="020B0604020202020204" pitchFamily="34" charset="0"/>
            </a:endParaRPr>
          </a:p>
          <a:p>
            <a:pPr marL="0" indent="0">
              <a:buNone/>
            </a:pPr>
            <a:r>
              <a:rPr lang="es-ES" sz="1300" dirty="0">
                <a:effectLst/>
                <a:ea typeface="Calibri" panose="020F0502020204030204" pitchFamily="34" charset="0"/>
                <a:cs typeface="Arial" panose="020B0604020202020204" pitchFamily="34" charset="0"/>
              </a:rPr>
              <a:t>Villegas, A. M., &amp; Lucas, T. (2002). </a:t>
            </a:r>
            <a:r>
              <a:rPr lang="en-US" sz="1300" dirty="0">
                <a:effectLst/>
                <a:ea typeface="Calibri" panose="020F0502020204030204" pitchFamily="34" charset="0"/>
                <a:cs typeface="Arial" panose="020B0604020202020204" pitchFamily="34" charset="0"/>
              </a:rPr>
              <a:t>Preparing culturally responsive teachers: rethinking the curriculum. </a:t>
            </a:r>
            <a:r>
              <a:rPr lang="en-US" sz="1300" i="1" dirty="0">
                <a:effectLst/>
                <a:ea typeface="Calibri" panose="020F0502020204030204" pitchFamily="34" charset="0"/>
                <a:cs typeface="Arial" panose="020B0604020202020204" pitchFamily="34" charset="0"/>
              </a:rPr>
              <a:t>Journal of Teacher Education, 1</a:t>
            </a:r>
            <a:r>
              <a:rPr lang="en-US" sz="1300" dirty="0">
                <a:effectLst/>
                <a:ea typeface="Calibri" panose="020F0502020204030204" pitchFamily="34" charset="0"/>
                <a:cs typeface="Arial" panose="020B0604020202020204" pitchFamily="34" charset="0"/>
              </a:rPr>
              <a:t>, 20.</a:t>
            </a:r>
          </a:p>
          <a:p>
            <a:pPr marL="0" indent="0">
              <a:buNone/>
            </a:pPr>
            <a:endParaRPr lang="en-US" sz="1300" dirty="0">
              <a:effectLst/>
              <a:ea typeface="Calibri" panose="020F0502020204030204" pitchFamily="34" charset="0"/>
              <a:cs typeface="Arial" panose="020B0604020202020204" pitchFamily="34" charset="0"/>
            </a:endParaRPr>
          </a:p>
          <a:p>
            <a:pPr marL="0" indent="0">
              <a:buNone/>
            </a:pPr>
            <a:endParaRPr lang="en-US" sz="700" dirty="0">
              <a:effectLst/>
              <a:ea typeface="Calibri" panose="020F0502020204030204" pitchFamily="34" charset="0"/>
              <a:cs typeface="Arial" panose="020B0604020202020204" pitchFamily="34" charset="0"/>
            </a:endParaRPr>
          </a:p>
        </p:txBody>
      </p:sp>
      <p:pic>
        <p:nvPicPr>
          <p:cNvPr id="7174" name="Picture 6" descr="Quick References | ASPA-USA">
            <a:extLst>
              <a:ext uri="{FF2B5EF4-FFF2-40B4-BE49-F238E27FC236}">
                <a16:creationId xmlns:a16="http://schemas.microsoft.com/office/drawing/2014/main" id="{404D63C7-03EE-4AE4-8155-1FA1173554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265" r="16714" b="-1"/>
          <a:stretch/>
        </p:blipFill>
        <p:spPr bwMode="auto">
          <a:xfrm>
            <a:off x="9421402" y="2037004"/>
            <a:ext cx="2644522" cy="22150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EA8BC2-C580-4E96-A760-08500BD5CB49}"/>
              </a:ext>
            </a:extLst>
          </p:cNvPr>
          <p:cNvSpPr txBox="1"/>
          <p:nvPr/>
        </p:nvSpPr>
        <p:spPr>
          <a:xfrm>
            <a:off x="3048856" y="3246902"/>
            <a:ext cx="6097712"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1288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3E76C-8368-40AF-B37E-47E4B7813A9A}"/>
              </a:ext>
            </a:extLst>
          </p:cNvPr>
          <p:cNvSpPr>
            <a:spLocks noGrp="1"/>
          </p:cNvSpPr>
          <p:nvPr>
            <p:ph type="title"/>
          </p:nvPr>
        </p:nvSpPr>
        <p:spPr>
          <a:xfrm>
            <a:off x="589560" y="856180"/>
            <a:ext cx="5279408" cy="1128068"/>
          </a:xfrm>
        </p:spPr>
        <p:txBody>
          <a:bodyPr anchor="ctr">
            <a:normAutofit/>
          </a:bodyPr>
          <a:lstStyle/>
          <a:p>
            <a:r>
              <a:rPr lang="en-US" sz="4000" dirty="0"/>
              <a:t>WHO WE ARE</a:t>
            </a:r>
          </a:p>
        </p:txBody>
      </p:sp>
      <p:grpSp>
        <p:nvGrpSpPr>
          <p:cNvPr id="98" name="Group 9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9" name="Rectangle 9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10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51749A-80DD-4E46-8905-1ABDA2AB4533}"/>
              </a:ext>
            </a:extLst>
          </p:cNvPr>
          <p:cNvSpPr>
            <a:spLocks noGrp="1"/>
          </p:cNvSpPr>
          <p:nvPr>
            <p:ph idx="1"/>
          </p:nvPr>
        </p:nvSpPr>
        <p:spPr>
          <a:xfrm>
            <a:off x="590719" y="2330505"/>
            <a:ext cx="5278066" cy="3979585"/>
          </a:xfrm>
        </p:spPr>
        <p:txBody>
          <a:bodyPr anchor="ctr">
            <a:normAutofit/>
          </a:bodyPr>
          <a:lstStyle/>
          <a:p>
            <a:pPr>
              <a:buFont typeface="Wingdings" panose="05000000000000000000" pitchFamily="2" charset="2"/>
              <a:buChar char="Ø"/>
            </a:pPr>
            <a:r>
              <a:rPr lang="en-US" sz="1100" b="1" dirty="0" err="1"/>
              <a:t>Déborah</a:t>
            </a:r>
            <a:r>
              <a:rPr lang="en-US" sz="1100" b="1" dirty="0"/>
              <a:t> L .González</a:t>
            </a:r>
          </a:p>
          <a:p>
            <a:pPr marL="0" indent="0">
              <a:buNone/>
            </a:pPr>
            <a:r>
              <a:rPr lang="en-US" sz="1100" dirty="0"/>
              <a:t>Director of Community Bridges</a:t>
            </a:r>
          </a:p>
          <a:p>
            <a:pPr marL="0" indent="0">
              <a:buNone/>
            </a:pPr>
            <a:r>
              <a:rPr lang="en-US" sz="1100" dirty="0"/>
              <a:t>Chair of HACE</a:t>
            </a:r>
          </a:p>
          <a:p>
            <a:pPr marL="0" indent="0">
              <a:buNone/>
            </a:pPr>
            <a:r>
              <a:rPr lang="en-US" sz="1100" dirty="0"/>
              <a:t>Academic Advisor</a:t>
            </a:r>
          </a:p>
          <a:p>
            <a:pPr marL="0" indent="0">
              <a:buNone/>
            </a:pPr>
            <a:r>
              <a:rPr lang="en-US" sz="1100" dirty="0"/>
              <a:t>Professor-History of Puerto Rico; Spanish </a:t>
            </a:r>
          </a:p>
          <a:p>
            <a:pPr marL="0" indent="0">
              <a:buNone/>
            </a:pPr>
            <a:r>
              <a:rPr lang="en-US" sz="1100" dirty="0"/>
              <a:t>Member: PACE, Diversity Caucus, LAHA Board of Directors</a:t>
            </a:r>
          </a:p>
          <a:p>
            <a:pPr marL="0" indent="0">
              <a:buNone/>
            </a:pPr>
            <a:r>
              <a:rPr lang="en-US" sz="1100" dirty="0"/>
              <a:t>Mother of Adria and Sophia</a:t>
            </a:r>
          </a:p>
          <a:p>
            <a:pPr marL="0" indent="0">
              <a:buNone/>
            </a:pPr>
            <a:endParaRPr lang="en-US" sz="1100" dirty="0"/>
          </a:p>
          <a:p>
            <a:r>
              <a:rPr lang="en-US" sz="1100" b="1" dirty="0"/>
              <a:t>Teresa Varriale González</a:t>
            </a:r>
          </a:p>
          <a:p>
            <a:pPr marL="0" indent="0">
              <a:buNone/>
            </a:pPr>
            <a:r>
              <a:rPr lang="en-US" sz="1100" dirty="0"/>
              <a:t>Professor-Sociology; Anthropology; History of Puerto Rico</a:t>
            </a:r>
          </a:p>
          <a:p>
            <a:pPr marL="0" indent="0">
              <a:buNone/>
            </a:pPr>
            <a:r>
              <a:rPr lang="en-US" sz="1100" dirty="0"/>
              <a:t>Academic Advisor</a:t>
            </a:r>
          </a:p>
          <a:p>
            <a:pPr marL="0" indent="0">
              <a:buNone/>
            </a:pPr>
            <a:r>
              <a:rPr lang="en-US" sz="1100" dirty="0"/>
              <a:t>Member: E3, Diversity Caucus,  Liberal Arts, Hector Reyes Advisory Committee</a:t>
            </a:r>
          </a:p>
          <a:p>
            <a:pPr marL="0" indent="0">
              <a:buNone/>
            </a:pPr>
            <a:r>
              <a:rPr lang="en-US" sz="1100" dirty="0"/>
              <a:t>Mother of Nicholas Eduardo</a:t>
            </a:r>
          </a:p>
          <a:p>
            <a:pPr marL="0" indent="0">
              <a:buNone/>
            </a:pPr>
            <a:endParaRPr lang="en-US" sz="1100" b="1" dirty="0"/>
          </a:p>
          <a:p>
            <a:endParaRPr lang="en-US" sz="1100" dirty="0"/>
          </a:p>
        </p:txBody>
      </p:sp>
      <p:sp>
        <p:nvSpPr>
          <p:cNvPr id="104" name="Rectangle 10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is Year's H.A.C.E. Award Winners Include Southbridge High School ...">
            <a:extLst>
              <a:ext uri="{FF2B5EF4-FFF2-40B4-BE49-F238E27FC236}">
                <a16:creationId xmlns:a16="http://schemas.microsoft.com/office/drawing/2014/main" id="{FB8959AE-9D81-4CB7-95B2-9C59C3F02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 b="1"/>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display, table, various&#10;&#10;Description automatically generated">
            <a:extLst>
              <a:ext uri="{FF2B5EF4-FFF2-40B4-BE49-F238E27FC236}">
                <a16:creationId xmlns:a16="http://schemas.microsoft.com/office/drawing/2014/main" id="{F0349002-2566-419F-B6BB-90EEDB1C71EB}"/>
              </a:ext>
            </a:extLst>
          </p:cNvPr>
          <p:cNvPicPr>
            <a:picLocks noChangeAspect="1"/>
          </p:cNvPicPr>
          <p:nvPr/>
        </p:nvPicPr>
        <p:blipFill rotWithShape="1">
          <a:blip r:embed="rId3">
            <a:extLst>
              <a:ext uri="{28A0092B-C50C-407E-A947-70E740481C1C}">
                <a14:useLocalDpi xmlns:a14="http://schemas.microsoft.com/office/drawing/2010/main" val="0"/>
              </a:ext>
            </a:extLst>
          </a:blip>
          <a:srcRect t="18189" r="1" b="5409"/>
          <a:stretch/>
        </p:blipFill>
        <p:spPr>
          <a:xfrm>
            <a:off x="7083423" y="3707894"/>
            <a:ext cx="4395569" cy="2518756"/>
          </a:xfrm>
          <a:prstGeom prst="rect">
            <a:avLst/>
          </a:prstGeom>
        </p:spPr>
      </p:pic>
    </p:spTree>
    <p:extLst>
      <p:ext uri="{BB962C8B-B14F-4D97-AF65-F5344CB8AC3E}">
        <p14:creationId xmlns:p14="http://schemas.microsoft.com/office/powerpoint/2010/main" val="18358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6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8B0F8-8D12-4A3D-B978-6DFFDF16F595}"/>
              </a:ext>
            </a:extLst>
          </p:cNvPr>
          <p:cNvSpPr>
            <a:spLocks noGrp="1"/>
          </p:cNvSpPr>
          <p:nvPr>
            <p:ph type="title"/>
          </p:nvPr>
        </p:nvSpPr>
        <p:spPr>
          <a:xfrm>
            <a:off x="841248" y="548640"/>
            <a:ext cx="3600860" cy="5431536"/>
          </a:xfrm>
        </p:spPr>
        <p:txBody>
          <a:bodyPr>
            <a:normAutofit/>
          </a:bodyPr>
          <a:lstStyle/>
          <a:p>
            <a:r>
              <a:rPr lang="en-US" sz="4200"/>
              <a:t>Culturally and Linguistically Responsive Pedagogy (CLRP): Institutional, Personal, and Instructional dimension. </a:t>
            </a:r>
          </a:p>
        </p:txBody>
      </p:sp>
      <p:sp>
        <p:nvSpPr>
          <p:cNvPr id="9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D90956-C2A1-462B-8C65-AFED6FE7DE20}"/>
              </a:ext>
            </a:extLst>
          </p:cNvPr>
          <p:cNvSpPr>
            <a:spLocks noGrp="1"/>
          </p:cNvSpPr>
          <p:nvPr>
            <p:ph idx="1"/>
          </p:nvPr>
        </p:nvSpPr>
        <p:spPr>
          <a:xfrm>
            <a:off x="5126418" y="552091"/>
            <a:ext cx="6224335" cy="5431536"/>
          </a:xfrm>
        </p:spPr>
        <p:txBody>
          <a:bodyPr anchor="ctr">
            <a:normAutofit/>
          </a:bodyPr>
          <a:lstStyle/>
          <a:p>
            <a:pPr marL="0" indent="0">
              <a:buNone/>
            </a:pPr>
            <a:endParaRPr lang="en-US" sz="15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500">
                <a:latin typeface="Calibri" panose="020F0502020204030204" pitchFamily="34" charset="0"/>
                <a:ea typeface="Calibri" panose="020F0502020204030204" pitchFamily="34" charset="0"/>
                <a:cs typeface="Times New Roman" panose="02020603050405020304" pitchFamily="18" charset="0"/>
              </a:rPr>
              <a:t>		</a:t>
            </a:r>
            <a:r>
              <a:rPr lang="en-US" sz="15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CLRP in Theory </a:t>
            </a:r>
          </a:p>
          <a:p>
            <a:pPr marL="0" indent="0">
              <a:buNone/>
            </a:pPr>
            <a:r>
              <a:rPr lang="en-US" sz="1500">
                <a:effectLst/>
                <a:latin typeface="Calibri" panose="020F0502020204030204" pitchFamily="34" charset="0"/>
                <a:ea typeface="Calibri" panose="020F0502020204030204" pitchFamily="34" charset="0"/>
                <a:cs typeface="Times New Roman" panose="02020603050405020304" pitchFamily="18" charset="0"/>
              </a:rPr>
              <a:t>Gay (2002) defines culturally responsive teaching as using the cultural characteristics, experiences, and perspectives of ethnically diverse students as conduits for teaching them more effectively.</a:t>
            </a:r>
          </a:p>
          <a:p>
            <a:pPr marL="0" indent="0">
              <a:buNone/>
            </a:pPr>
            <a:r>
              <a:rPr lang="en-US" sz="1500" b="1">
                <a:latin typeface="Calibri" panose="020F0502020204030204" pitchFamily="34" charset="0"/>
                <a:ea typeface="Calibri" panose="020F0502020204030204" pitchFamily="34" charset="0"/>
                <a:cs typeface="Times New Roman" panose="02020603050405020304" pitchFamily="18" charset="0"/>
              </a:rPr>
              <a:t>Student Motivation</a:t>
            </a:r>
            <a:r>
              <a:rPr lang="en-US" sz="1500">
                <a:latin typeface="Calibri" panose="020F0502020204030204" pitchFamily="34" charset="0"/>
                <a:ea typeface="Calibri" panose="020F0502020204030204" pitchFamily="34" charset="0"/>
                <a:cs typeface="Times New Roman" panose="02020603050405020304" pitchFamily="18" charset="0"/>
              </a:rPr>
              <a:t>: </a:t>
            </a:r>
            <a:r>
              <a:rPr lang="en-US" sz="1500">
                <a:effectLst/>
                <a:latin typeface="Calibri" panose="020F0502020204030204" pitchFamily="34" charset="0"/>
                <a:ea typeface="Calibri" panose="020F0502020204030204" pitchFamily="34" charset="0"/>
                <a:cs typeface="Times New Roman" panose="02020603050405020304" pitchFamily="18" charset="0"/>
              </a:rPr>
              <a:t>Gay believes that when instruction is personally relevant, there is a higher interest appeal and material is learned more thoroughly.</a:t>
            </a:r>
          </a:p>
          <a:p>
            <a:pPr marL="0" indent="0">
              <a:buNone/>
            </a:pPr>
            <a:r>
              <a:rPr lang="en-US" sz="1500" b="1">
                <a:latin typeface="Calibri" panose="020F0502020204030204" pitchFamily="34" charset="0"/>
                <a:ea typeface="Calibri" panose="020F0502020204030204" pitchFamily="34" charset="0"/>
                <a:cs typeface="Times New Roman" panose="02020603050405020304" pitchFamily="18" charset="0"/>
              </a:rPr>
              <a:t>	</a:t>
            </a:r>
            <a:r>
              <a:rPr lang="en-US" sz="15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CLRP in Practice </a:t>
            </a:r>
            <a:r>
              <a:rPr lang="en-US" sz="1500" b="1">
                <a:highlight>
                  <a:srgbClr val="FFFF00"/>
                </a:highlight>
                <a:latin typeface="Calibri" panose="020F0502020204030204" pitchFamily="34" charset="0"/>
                <a:ea typeface="Calibri" panose="020F0502020204030204" pitchFamily="34" charset="0"/>
                <a:cs typeface="Times New Roman" panose="02020603050405020304" pitchFamily="18" charset="0"/>
              </a:rPr>
              <a:t>: Teaching, Mentoring, Advising</a:t>
            </a:r>
            <a:endParaRPr lang="en-US" sz="15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500">
                <a:effectLst/>
                <a:latin typeface="Calibri" panose="020F0502020204030204" pitchFamily="34" charset="0"/>
                <a:ea typeface="Calibri" panose="020F0502020204030204" pitchFamily="34" charset="0"/>
                <a:cs typeface="Times New Roman" panose="02020603050405020304" pitchFamily="18" charset="0"/>
              </a:rPr>
              <a:t>Gay (2000) describes four necessary components for the practice of culturally relevant pedagogy: </a:t>
            </a:r>
            <a:r>
              <a:rPr lang="en-US" sz="1500" b="1">
                <a:effectLst/>
                <a:latin typeface="Calibri" panose="020F0502020204030204" pitchFamily="34" charset="0"/>
                <a:ea typeface="Calibri" panose="020F0502020204030204" pitchFamily="34" charset="0"/>
                <a:cs typeface="Times New Roman" panose="02020603050405020304" pitchFamily="18" charset="0"/>
              </a:rPr>
              <a:t>caring</a:t>
            </a:r>
            <a:r>
              <a:rPr lang="en-US" sz="1500">
                <a:effectLst/>
                <a:latin typeface="Calibri" panose="020F0502020204030204" pitchFamily="34" charset="0"/>
                <a:ea typeface="Calibri" panose="020F0502020204030204" pitchFamily="34" charset="0"/>
                <a:cs typeface="Times New Roman" panose="02020603050405020304" pitchFamily="18" charset="0"/>
              </a:rPr>
              <a:t>, </a:t>
            </a:r>
            <a:r>
              <a:rPr lang="en-US" sz="1500" b="1">
                <a:effectLst/>
                <a:latin typeface="Calibri" panose="020F0502020204030204" pitchFamily="34" charset="0"/>
                <a:ea typeface="Calibri" panose="020F0502020204030204" pitchFamily="34" charset="0"/>
                <a:cs typeface="Times New Roman" panose="02020603050405020304" pitchFamily="18" charset="0"/>
              </a:rPr>
              <a:t>communication</a:t>
            </a:r>
            <a:r>
              <a:rPr lang="en-US" sz="1500">
                <a:effectLst/>
                <a:latin typeface="Calibri" panose="020F0502020204030204" pitchFamily="34" charset="0"/>
                <a:ea typeface="Calibri" panose="020F0502020204030204" pitchFamily="34" charset="0"/>
                <a:cs typeface="Times New Roman" panose="02020603050405020304" pitchFamily="18" charset="0"/>
              </a:rPr>
              <a:t>, </a:t>
            </a:r>
            <a:r>
              <a:rPr lang="en-US" sz="1500" b="1">
                <a:effectLst/>
                <a:latin typeface="Calibri" panose="020F0502020204030204" pitchFamily="34" charset="0"/>
                <a:ea typeface="Calibri" panose="020F0502020204030204" pitchFamily="34" charset="0"/>
                <a:cs typeface="Times New Roman" panose="02020603050405020304" pitchFamily="18" charset="0"/>
              </a:rPr>
              <a:t>curriculum,</a:t>
            </a:r>
            <a:r>
              <a:rPr lang="en-US" sz="1500">
                <a:effectLst/>
                <a:latin typeface="Calibri" panose="020F0502020204030204" pitchFamily="34" charset="0"/>
                <a:ea typeface="Calibri" panose="020F0502020204030204" pitchFamily="34" charset="0"/>
                <a:cs typeface="Times New Roman" panose="02020603050405020304" pitchFamily="18" charset="0"/>
              </a:rPr>
              <a:t> and </a:t>
            </a:r>
            <a:r>
              <a:rPr lang="en-US" sz="1500" b="1">
                <a:effectLst/>
                <a:latin typeface="Calibri" panose="020F0502020204030204" pitchFamily="34" charset="0"/>
                <a:ea typeface="Calibri" panose="020F0502020204030204" pitchFamily="34" charset="0"/>
                <a:cs typeface="Times New Roman" panose="02020603050405020304" pitchFamily="18" charset="0"/>
              </a:rPr>
              <a:t>instruction.</a:t>
            </a:r>
          </a:p>
          <a:p>
            <a:pPr marL="0" indent="0">
              <a:buNone/>
            </a:pPr>
            <a:r>
              <a:rPr lang="en-US" sz="1500">
                <a:effectLst/>
                <a:latin typeface="Calibri" panose="020F0502020204030204" pitchFamily="34" charset="0"/>
                <a:ea typeface="Calibri" panose="020F0502020204030204" pitchFamily="34" charset="0"/>
                <a:cs typeface="Times New Roman" panose="02020603050405020304" pitchFamily="18" charset="0"/>
              </a:rPr>
              <a:t>Villegas (1991) identifies five cultural criteria that teachers should strive to acquire in order to instruct effectively in a multicultural society</a:t>
            </a:r>
            <a:r>
              <a:rPr lang="en-US" sz="1500">
                <a:latin typeface="Calibri" panose="020F0502020204030204" pitchFamily="34" charset="0"/>
                <a:ea typeface="Calibri" panose="020F0502020204030204" pitchFamily="34" charset="0"/>
                <a:cs typeface="Times New Roman" panose="02020603050405020304" pitchFamily="18" charset="0"/>
              </a:rPr>
              <a:t>: </a:t>
            </a:r>
          </a:p>
          <a:p>
            <a:pPr marL="342900" indent="-342900">
              <a:buAutoNum type="arabicParenR"/>
            </a:pPr>
            <a:r>
              <a:rPr lang="en-US" sz="1500">
                <a:latin typeface="Calibri" panose="020F0502020204030204" pitchFamily="34" charset="0"/>
                <a:ea typeface="Calibri" panose="020F0502020204030204" pitchFamily="34" charset="0"/>
                <a:cs typeface="Times New Roman" panose="02020603050405020304" pitchFamily="18" charset="0"/>
              </a:rPr>
              <a:t>Respect of Cultural Differences</a:t>
            </a:r>
          </a:p>
          <a:p>
            <a:pPr marL="342900" indent="-342900">
              <a:buAutoNum type="arabicParenR"/>
            </a:pPr>
            <a:r>
              <a:rPr lang="en-US" sz="1500">
                <a:latin typeface="Calibri" panose="020F0502020204030204" pitchFamily="34" charset="0"/>
                <a:ea typeface="Calibri" panose="020F0502020204030204" pitchFamily="34" charset="0"/>
                <a:cs typeface="Times New Roman" panose="02020603050405020304" pitchFamily="18" charset="0"/>
              </a:rPr>
              <a:t>K</a:t>
            </a:r>
            <a:r>
              <a:rPr lang="en-US" sz="1500">
                <a:effectLst/>
                <a:latin typeface="Calibri" panose="020F0502020204030204" pitchFamily="34" charset="0"/>
                <a:ea typeface="Calibri" panose="020F0502020204030204" pitchFamily="34" charset="0"/>
                <a:cs typeface="Times New Roman" panose="02020603050405020304" pitchFamily="18" charset="0"/>
              </a:rPr>
              <a:t>now the students’ Cultural </a:t>
            </a:r>
            <a:r>
              <a:rPr lang="en-US" sz="1500">
                <a:latin typeface="Calibri" panose="020F0502020204030204" pitchFamily="34" charset="0"/>
                <a:ea typeface="Calibri" panose="020F0502020204030204" pitchFamily="34" charset="0"/>
                <a:cs typeface="Times New Roman" panose="02020603050405020304" pitchFamily="18" charset="0"/>
              </a:rPr>
              <a:t>R</a:t>
            </a:r>
            <a:r>
              <a:rPr lang="en-US" sz="1500">
                <a:effectLst/>
                <a:latin typeface="Calibri" panose="020F0502020204030204" pitchFamily="34" charset="0"/>
                <a:ea typeface="Calibri" panose="020F0502020204030204" pitchFamily="34" charset="0"/>
                <a:cs typeface="Times New Roman" panose="02020603050405020304" pitchFamily="18" charset="0"/>
              </a:rPr>
              <a:t>esources</a:t>
            </a:r>
          </a:p>
          <a:p>
            <a:pPr marL="342900" indent="-342900">
              <a:buAutoNum type="arabicParenR"/>
            </a:pPr>
            <a:r>
              <a:rPr lang="en-US" sz="1500">
                <a:latin typeface="Calibri" panose="020F0502020204030204" pitchFamily="34" charset="0"/>
                <a:ea typeface="Calibri" panose="020F0502020204030204" pitchFamily="34" charset="0"/>
                <a:cs typeface="Times New Roman" panose="02020603050405020304" pitchFamily="18" charset="0"/>
              </a:rPr>
              <a:t>Implement an E</a:t>
            </a:r>
            <a:r>
              <a:rPr lang="en-US" sz="1500">
                <a:effectLst/>
                <a:latin typeface="Calibri" panose="020F0502020204030204" pitchFamily="34" charset="0"/>
                <a:ea typeface="Calibri" panose="020F0502020204030204" pitchFamily="34" charset="0"/>
                <a:cs typeface="Times New Roman" panose="02020603050405020304" pitchFamily="18" charset="0"/>
              </a:rPr>
              <a:t>nriched </a:t>
            </a:r>
            <a:r>
              <a:rPr lang="en-US" sz="1500">
                <a:latin typeface="Calibri" panose="020F0502020204030204" pitchFamily="34" charset="0"/>
                <a:ea typeface="Calibri" panose="020F0502020204030204" pitchFamily="34" charset="0"/>
                <a:cs typeface="Times New Roman" panose="02020603050405020304" pitchFamily="18" charset="0"/>
              </a:rPr>
              <a:t>C</a:t>
            </a:r>
            <a:r>
              <a:rPr lang="en-US" sz="1500">
                <a:effectLst/>
                <a:latin typeface="Calibri" panose="020F0502020204030204" pitchFamily="34" charset="0"/>
                <a:ea typeface="Calibri" panose="020F0502020204030204" pitchFamily="34" charset="0"/>
                <a:cs typeface="Times New Roman" panose="02020603050405020304" pitchFamily="18" charset="0"/>
              </a:rPr>
              <a:t>urriculum for all students</a:t>
            </a:r>
          </a:p>
          <a:p>
            <a:pPr marL="342900" indent="-342900">
              <a:buAutoNum type="arabicParenR"/>
            </a:pPr>
            <a:r>
              <a:rPr lang="en-US" sz="1500">
                <a:latin typeface="Calibri" panose="020F0502020204030204" pitchFamily="34" charset="0"/>
                <a:ea typeface="Calibri" panose="020F0502020204030204" pitchFamily="34" charset="0"/>
                <a:cs typeface="Times New Roman" panose="02020603050405020304" pitchFamily="18" charset="0"/>
              </a:rPr>
              <a:t>Link course content to the students’ Cultural Background </a:t>
            </a:r>
          </a:p>
          <a:p>
            <a:pPr marL="342900" indent="-342900">
              <a:buAutoNum type="arabicParenR"/>
            </a:pPr>
            <a:r>
              <a:rPr lang="en-US" sz="1500">
                <a:effectLst/>
                <a:latin typeface="Calibri" panose="020F0502020204030204" pitchFamily="34" charset="0"/>
                <a:ea typeface="Calibri" panose="020F0502020204030204" pitchFamily="34" charset="0"/>
                <a:cs typeface="Times New Roman" panose="02020603050405020304" pitchFamily="18" charset="0"/>
              </a:rPr>
              <a:t>Be aware of Cultural Differences </a:t>
            </a:r>
          </a:p>
          <a:p>
            <a:pPr marL="342900" indent="-342900">
              <a:buAutoNum type="arabicParenR"/>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19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99C7-2299-4750-A774-3020C2A79D9F}"/>
              </a:ext>
            </a:extLst>
          </p:cNvPr>
          <p:cNvSpPr>
            <a:spLocks noGrp="1"/>
          </p:cNvSpPr>
          <p:nvPr>
            <p:ph type="title"/>
          </p:nvPr>
        </p:nvSpPr>
        <p:spPr/>
        <p:txBody>
          <a:bodyPr>
            <a:normAutofit/>
          </a:bodyPr>
          <a:lstStyle/>
          <a:p>
            <a:r>
              <a:rPr lang="en-US" dirty="0"/>
              <a:t>Culturally and linguistically responsive pedagogy (CLRP)</a:t>
            </a:r>
          </a:p>
        </p:txBody>
      </p:sp>
      <p:sp>
        <p:nvSpPr>
          <p:cNvPr id="3" name="Content Placeholder 2">
            <a:extLst>
              <a:ext uri="{FF2B5EF4-FFF2-40B4-BE49-F238E27FC236}">
                <a16:creationId xmlns:a16="http://schemas.microsoft.com/office/drawing/2014/main" id="{9388FB87-F8D7-427B-93D7-0F5670C97ECC}"/>
              </a:ext>
            </a:extLst>
          </p:cNvPr>
          <p:cNvSpPr>
            <a:spLocks noGrp="1"/>
          </p:cNvSpPr>
          <p:nvPr>
            <p:ph idx="1"/>
          </p:nvPr>
        </p:nvSpPr>
        <p:spPr/>
        <p:txBody>
          <a:bodyPr>
            <a:normAutofit lnSpcReduction="10000"/>
          </a:bodyPr>
          <a:lstStyle/>
          <a:p>
            <a:r>
              <a:rPr lang="en-US" sz="2000" b="0" i="0" dirty="0">
                <a:effectLst/>
              </a:rPr>
              <a:t>Making learning more inclusive and effective for culturally and linguistically diverse students attending the </a:t>
            </a:r>
            <a:r>
              <a:rPr lang="en-US" sz="2000" b="1" i="0" dirty="0">
                <a:effectLst/>
              </a:rPr>
              <a:t>community college</a:t>
            </a:r>
            <a:endParaRPr lang="en-US" b="1" i="0" dirty="0">
              <a:effectLst/>
            </a:endParaRPr>
          </a:p>
          <a:p>
            <a:pPr marL="0" indent="0">
              <a:buNone/>
            </a:pPr>
            <a:endParaRPr lang="en-US" sz="2000" i="0" dirty="0">
              <a:effectLst/>
            </a:endParaRPr>
          </a:p>
          <a:p>
            <a:endParaRPr lang="en-US" dirty="0"/>
          </a:p>
          <a:p>
            <a:endParaRPr lang="en-US" dirty="0"/>
          </a:p>
          <a:p>
            <a:endParaRPr lang="en-US" dirty="0"/>
          </a:p>
          <a:p>
            <a:endParaRPr lang="en-US" dirty="0"/>
          </a:p>
          <a:p>
            <a:endParaRPr lang="en-US" dirty="0"/>
          </a:p>
          <a:p>
            <a:endParaRPr lang="en-US" dirty="0"/>
          </a:p>
          <a:p>
            <a:pPr marL="0" indent="0">
              <a:buNone/>
            </a:pPr>
            <a:r>
              <a:rPr lang="en-US" sz="1400" dirty="0">
                <a:solidFill>
                  <a:srgbClr val="000000"/>
                </a:solidFill>
                <a:effectLst/>
                <a:latin typeface="Calibri" panose="020F0502020204030204" pitchFamily="34" charset="0"/>
                <a:ea typeface="Times New Roman" panose="02020603050405020304" pitchFamily="18" charset="0"/>
              </a:rPr>
              <a:t>(Ladson-Billings, 2014; Nieto, 2010; Villegas &amp; Lucas, 2002).</a:t>
            </a:r>
            <a:endParaRPr lang="en-US" sz="1400" dirty="0"/>
          </a:p>
        </p:txBody>
      </p:sp>
      <p:sp>
        <p:nvSpPr>
          <p:cNvPr id="4" name="Oval 3">
            <a:extLst>
              <a:ext uri="{FF2B5EF4-FFF2-40B4-BE49-F238E27FC236}">
                <a16:creationId xmlns:a16="http://schemas.microsoft.com/office/drawing/2014/main" id="{7867F416-920B-4F3B-8A4A-78FDA4B26B07}"/>
              </a:ext>
            </a:extLst>
          </p:cNvPr>
          <p:cNvSpPr/>
          <p:nvPr/>
        </p:nvSpPr>
        <p:spPr>
          <a:xfrm>
            <a:off x="3986372" y="2894311"/>
            <a:ext cx="1976271" cy="1958939"/>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B9BD5">
                    <a:lumMod val="50000"/>
                  </a:srgbClr>
                </a:solidFill>
                <a:effectLst/>
                <a:uLnTx/>
                <a:uFillTx/>
                <a:latin typeface="Calibri" panose="020F0502020204030204"/>
                <a:ea typeface="+mn-ea"/>
                <a:cs typeface="+mn-cs"/>
              </a:rPr>
              <a:t>CLRP</a:t>
            </a:r>
          </a:p>
        </p:txBody>
      </p:sp>
      <p:sp>
        <p:nvSpPr>
          <p:cNvPr id="5" name="Rectangle 4">
            <a:extLst>
              <a:ext uri="{FF2B5EF4-FFF2-40B4-BE49-F238E27FC236}">
                <a16:creationId xmlns:a16="http://schemas.microsoft.com/office/drawing/2014/main" id="{6F46C38F-77AD-47BA-A468-C7DC9BB9B3ED}"/>
              </a:ext>
            </a:extLst>
          </p:cNvPr>
          <p:cNvSpPr/>
          <p:nvPr/>
        </p:nvSpPr>
        <p:spPr>
          <a:xfrm>
            <a:off x="2250896" y="2762802"/>
            <a:ext cx="2123117" cy="96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Instructor/Mentor as a Facilitator</a:t>
            </a:r>
          </a:p>
        </p:txBody>
      </p:sp>
      <p:sp>
        <p:nvSpPr>
          <p:cNvPr id="6" name="Rectangle 5">
            <a:extLst>
              <a:ext uri="{FF2B5EF4-FFF2-40B4-BE49-F238E27FC236}">
                <a16:creationId xmlns:a16="http://schemas.microsoft.com/office/drawing/2014/main" id="{3AEBFB04-C8D8-4330-83E9-6104CD014D4A}"/>
              </a:ext>
            </a:extLst>
          </p:cNvPr>
          <p:cNvSpPr/>
          <p:nvPr/>
        </p:nvSpPr>
        <p:spPr>
          <a:xfrm>
            <a:off x="5574168" y="4445068"/>
            <a:ext cx="2123117" cy="1259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Bringing Student Language into the College  or meeting setting</a:t>
            </a:r>
          </a:p>
        </p:txBody>
      </p:sp>
      <p:sp>
        <p:nvSpPr>
          <p:cNvPr id="7" name="Rectangle 6">
            <a:extLst>
              <a:ext uri="{FF2B5EF4-FFF2-40B4-BE49-F238E27FC236}">
                <a16:creationId xmlns:a16="http://schemas.microsoft.com/office/drawing/2014/main" id="{B22D5695-0DF9-4535-BA42-3CAB99F0451A}"/>
              </a:ext>
            </a:extLst>
          </p:cNvPr>
          <p:cNvSpPr/>
          <p:nvPr/>
        </p:nvSpPr>
        <p:spPr>
          <a:xfrm>
            <a:off x="1803877" y="4445069"/>
            <a:ext cx="28253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Understanding Student personal and cultural Background</a:t>
            </a:r>
          </a:p>
        </p:txBody>
      </p:sp>
      <p:sp>
        <p:nvSpPr>
          <p:cNvPr id="8" name="Rectangle 7">
            <a:extLst>
              <a:ext uri="{FF2B5EF4-FFF2-40B4-BE49-F238E27FC236}">
                <a16:creationId xmlns:a16="http://schemas.microsoft.com/office/drawing/2014/main" id="{81BD0E3A-06C4-4A81-9CD7-0F5B91A85D31}"/>
              </a:ext>
            </a:extLst>
          </p:cNvPr>
          <p:cNvSpPr/>
          <p:nvPr/>
        </p:nvSpPr>
        <p:spPr>
          <a:xfrm>
            <a:off x="5574168" y="2809874"/>
            <a:ext cx="2275288" cy="1259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Bringing Student Culture into the Classroom  or meeting setting</a:t>
            </a:r>
          </a:p>
        </p:txBody>
      </p:sp>
      <p:pic>
        <p:nvPicPr>
          <p:cNvPr id="9" name="Picture 2" descr="Linguistic Diversity | WedoYourEssay.com">
            <a:extLst>
              <a:ext uri="{FF2B5EF4-FFF2-40B4-BE49-F238E27FC236}">
                <a16:creationId xmlns:a16="http://schemas.microsoft.com/office/drawing/2014/main" id="{790E8CB6-ECDE-474D-B4F9-3293AE575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768" y="4726111"/>
            <a:ext cx="3070615" cy="182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7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19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9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628F42-E4ED-45C8-8FDB-1A7B80974D8B}"/>
              </a:ext>
            </a:extLst>
          </p:cNvPr>
          <p:cNvSpPr>
            <a:spLocks noGrp="1"/>
          </p:cNvSpPr>
          <p:nvPr>
            <p:ph type="title"/>
          </p:nvPr>
        </p:nvSpPr>
        <p:spPr>
          <a:xfrm>
            <a:off x="6094105" y="802955"/>
            <a:ext cx="4977976" cy="1454051"/>
          </a:xfrm>
        </p:spPr>
        <p:txBody>
          <a:bodyPr>
            <a:normAutofit/>
          </a:bodyPr>
          <a:lstStyle/>
          <a:p>
            <a:r>
              <a:rPr lang="en-US" b="1">
                <a:solidFill>
                  <a:srgbClr val="000000"/>
                </a:solidFill>
              </a:rPr>
              <a:t>WHAT IS TRANSLANGUAGING?</a:t>
            </a:r>
          </a:p>
        </p:txBody>
      </p:sp>
      <p:sp>
        <p:nvSpPr>
          <p:cNvPr id="104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ranslanguaging: L1 in L2? Yes, we can! | ETp">
            <a:extLst>
              <a:ext uri="{FF2B5EF4-FFF2-40B4-BE49-F238E27FC236}">
                <a16:creationId xmlns:a16="http://schemas.microsoft.com/office/drawing/2014/main" id="{A7B4EDE2-A3C1-4E60-A690-7B409BA1374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1335" r="11033"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CB9203A4-2F49-4EA1-BC6E-856EB046F41B}"/>
              </a:ext>
            </a:extLst>
          </p:cNvPr>
          <p:cNvGraphicFramePr>
            <a:graphicFrameLocks noGrp="1"/>
          </p:cNvGraphicFramePr>
          <p:nvPr>
            <p:ph idx="1"/>
            <p:extLst>
              <p:ext uri="{D42A27DB-BD31-4B8C-83A1-F6EECF244321}">
                <p14:modId xmlns:p14="http://schemas.microsoft.com/office/powerpoint/2010/main" val="2817789617"/>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49802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09C4DE-604C-42F6-AF02-76C9FC626E19}"/>
              </a:ext>
            </a:extLst>
          </p:cNvPr>
          <p:cNvSpPr>
            <a:spLocks noGrp="1"/>
          </p:cNvSpPr>
          <p:nvPr>
            <p:ph type="title"/>
          </p:nvPr>
        </p:nvSpPr>
        <p:spPr>
          <a:xfrm>
            <a:off x="793662" y="386930"/>
            <a:ext cx="10066122" cy="1298448"/>
          </a:xfrm>
        </p:spPr>
        <p:txBody>
          <a:bodyPr anchor="b">
            <a:normAutofit/>
          </a:bodyPr>
          <a:lstStyle/>
          <a:p>
            <a:r>
              <a:rPr lang="en-US"/>
              <a:t>WHO CAN BENEFIT FROM TRANSLANGUAGING?</a:t>
            </a:r>
          </a:p>
        </p:txBody>
      </p:sp>
      <p:sp>
        <p:nvSpPr>
          <p:cNvPr id="40"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241BB3-42AC-4247-9F44-2EE27F6416AA}"/>
              </a:ext>
            </a:extLst>
          </p:cNvPr>
          <p:cNvSpPr>
            <a:spLocks noGrp="1"/>
          </p:cNvSpPr>
          <p:nvPr>
            <p:ph idx="1"/>
          </p:nvPr>
        </p:nvSpPr>
        <p:spPr>
          <a:xfrm>
            <a:off x="793661" y="2599509"/>
            <a:ext cx="4530898" cy="3639450"/>
          </a:xfrm>
        </p:spPr>
        <p:txBody>
          <a:bodyPr anchor="ctr">
            <a:normAutofit/>
          </a:bodyPr>
          <a:lstStyle/>
          <a:p>
            <a:r>
              <a:rPr lang="en-US" sz="1400" dirty="0"/>
              <a:t>Beyond the academic and linguistic benefits, </a:t>
            </a:r>
            <a:r>
              <a:rPr lang="en-US" sz="1400" dirty="0" err="1"/>
              <a:t>translanguaging</a:t>
            </a:r>
            <a:r>
              <a:rPr lang="en-US" sz="1400" dirty="0"/>
              <a:t> is an asset-based approach, as well as an important way to </a:t>
            </a:r>
            <a:r>
              <a:rPr lang="en-US" sz="1400" b="1" dirty="0"/>
              <a:t>validate who students are </a:t>
            </a:r>
            <a:r>
              <a:rPr lang="en-US" sz="1400" dirty="0"/>
              <a:t>and </a:t>
            </a:r>
            <a:r>
              <a:rPr lang="en-US" sz="1400" b="1" dirty="0"/>
              <a:t>what they bring to the college, including their languages and cultures</a:t>
            </a:r>
            <a:r>
              <a:rPr lang="en-US" sz="1400" dirty="0"/>
              <a:t>. </a:t>
            </a:r>
          </a:p>
          <a:p>
            <a:r>
              <a:rPr lang="en-US" sz="1400" dirty="0"/>
              <a:t>Due to the large and increasing number of  </a:t>
            </a:r>
            <a:r>
              <a:rPr lang="en-US" sz="1400" b="1" dirty="0"/>
              <a:t>English Learners </a:t>
            </a:r>
            <a:r>
              <a:rPr lang="en-US" sz="1400" dirty="0"/>
              <a:t>(EL), </a:t>
            </a:r>
            <a:r>
              <a:rPr lang="en-US" sz="1400" b="1" dirty="0"/>
              <a:t>multilingual speakers </a:t>
            </a:r>
            <a:r>
              <a:rPr lang="en-US" sz="1400" dirty="0"/>
              <a:t>and </a:t>
            </a:r>
            <a:r>
              <a:rPr lang="en-US" sz="1400" b="1" dirty="0"/>
              <a:t>multicultural students </a:t>
            </a:r>
            <a:r>
              <a:rPr lang="en-US" sz="1400" dirty="0"/>
              <a:t>in our college, we consider </a:t>
            </a:r>
            <a:r>
              <a:rPr lang="en-US" sz="1400" dirty="0" err="1"/>
              <a:t>translanguaging</a:t>
            </a:r>
            <a:r>
              <a:rPr lang="en-US" sz="1400" dirty="0"/>
              <a:t> as a key tool to </a:t>
            </a:r>
            <a:r>
              <a:rPr lang="en-US" sz="1400" b="1" dirty="0"/>
              <a:t>promote collaboration </a:t>
            </a:r>
            <a:r>
              <a:rPr lang="en-US" sz="1400" dirty="0"/>
              <a:t>and </a:t>
            </a:r>
            <a:r>
              <a:rPr lang="en-US" sz="1400" b="1" dirty="0"/>
              <a:t>actively engage students </a:t>
            </a:r>
            <a:r>
              <a:rPr lang="en-US" sz="1400" dirty="0"/>
              <a:t>in their learning processes and college life.</a:t>
            </a:r>
          </a:p>
          <a:p>
            <a:r>
              <a:rPr lang="en-US" sz="1400" dirty="0" err="1"/>
              <a:t>Translanguaging</a:t>
            </a:r>
            <a:r>
              <a:rPr lang="en-US" sz="1400" dirty="0"/>
              <a:t> pedagogies create an opportunity for </a:t>
            </a:r>
            <a:r>
              <a:rPr lang="en-US" sz="1400" b="1" dirty="0"/>
              <a:t>instructors</a:t>
            </a:r>
            <a:r>
              <a:rPr lang="en-US" sz="1400" dirty="0"/>
              <a:t> and </a:t>
            </a:r>
            <a:r>
              <a:rPr lang="en-US" sz="1400" b="1" dirty="0"/>
              <a:t>mentors</a:t>
            </a:r>
            <a:r>
              <a:rPr lang="en-US" sz="1400" dirty="0"/>
              <a:t> to build a dynamic learning environment to </a:t>
            </a:r>
            <a:r>
              <a:rPr lang="en-US" sz="1400" b="1" dirty="0"/>
              <a:t>promote student interaction</a:t>
            </a:r>
            <a:r>
              <a:rPr lang="en-US" sz="1400" dirty="0"/>
              <a:t> and </a:t>
            </a:r>
            <a:r>
              <a:rPr lang="en-US" sz="1400" b="1" dirty="0"/>
              <a:t>inclusiveness</a:t>
            </a:r>
            <a:r>
              <a:rPr lang="en-US" sz="1400" dirty="0"/>
              <a:t> (García , 2018; Hamman, 2018).</a:t>
            </a:r>
          </a:p>
          <a:p>
            <a:pPr marL="0" indent="0">
              <a:buNone/>
            </a:pPr>
            <a:endParaRPr lang="en-US" sz="1400" dirty="0"/>
          </a:p>
        </p:txBody>
      </p:sp>
      <p:pic>
        <p:nvPicPr>
          <p:cNvPr id="4" name="Content Placeholder 4" descr="A screenshot of a cell phone&#10;&#10;Description automatically generated">
            <a:extLst>
              <a:ext uri="{FF2B5EF4-FFF2-40B4-BE49-F238E27FC236}">
                <a16:creationId xmlns:a16="http://schemas.microsoft.com/office/drawing/2014/main" id="{68AC68C1-C7E8-40E4-B62A-2416D268D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99299"/>
            <a:ext cx="5150277" cy="2884155"/>
          </a:xfrm>
          <a:prstGeom prst="rect">
            <a:avLst/>
          </a:prstGeom>
        </p:spPr>
      </p:pic>
      <p:sp>
        <p:nvSpPr>
          <p:cNvPr id="41"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11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77" name="Rectangle 104">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78" name="Group 10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8" name="Rectangle 10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9" name="Rectangle 10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80" name="Rectangle 11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D651B-1D26-4CFF-8872-0DA67A760FFD}"/>
              </a:ext>
            </a:extLst>
          </p:cNvPr>
          <p:cNvSpPr>
            <a:spLocks noGrp="1"/>
          </p:cNvSpPr>
          <p:nvPr>
            <p:ph type="title"/>
          </p:nvPr>
        </p:nvSpPr>
        <p:spPr>
          <a:xfrm>
            <a:off x="1043631" y="873940"/>
            <a:ext cx="4928291" cy="1035781"/>
          </a:xfrm>
        </p:spPr>
        <p:txBody>
          <a:bodyPr anchor="ctr">
            <a:normAutofit/>
          </a:bodyPr>
          <a:lstStyle/>
          <a:p>
            <a:r>
              <a:rPr lang="en-US" sz="2500"/>
              <a:t>Let’s GET TO KNOW OUR STUDENTS.</a:t>
            </a:r>
            <a:br>
              <a:rPr lang="en-US" sz="2500"/>
            </a:br>
            <a:endParaRPr lang="en-US" sz="2500"/>
          </a:p>
        </p:txBody>
      </p:sp>
      <p:sp>
        <p:nvSpPr>
          <p:cNvPr id="34" name="Content Placeholder 2">
            <a:extLst>
              <a:ext uri="{FF2B5EF4-FFF2-40B4-BE49-F238E27FC236}">
                <a16:creationId xmlns:a16="http://schemas.microsoft.com/office/drawing/2014/main" id="{DEF6499A-697A-40B0-AEE9-E0CB4F225576}"/>
              </a:ext>
            </a:extLst>
          </p:cNvPr>
          <p:cNvSpPr>
            <a:spLocks noGrp="1"/>
          </p:cNvSpPr>
          <p:nvPr>
            <p:ph idx="1"/>
          </p:nvPr>
        </p:nvSpPr>
        <p:spPr>
          <a:xfrm>
            <a:off x="1045029" y="2524721"/>
            <a:ext cx="4991629" cy="3677123"/>
          </a:xfrm>
        </p:spPr>
        <p:txBody>
          <a:bodyPr anchor="ctr">
            <a:normAutofit/>
          </a:bodyPr>
          <a:lstStyle/>
          <a:p>
            <a:pPr marL="0" indent="0">
              <a:buNone/>
            </a:pPr>
            <a:r>
              <a:rPr lang="en-US" sz="1100" b="1"/>
              <a:t>Create a classroom and college environment that celebrates students’ own languages and cultures</a:t>
            </a:r>
          </a:p>
          <a:p>
            <a:pPr marL="0" indent="0">
              <a:buNone/>
            </a:pPr>
            <a:r>
              <a:rPr lang="en-US" sz="1100" b="1"/>
              <a:t>Cultural Awareness</a:t>
            </a:r>
          </a:p>
          <a:p>
            <a:r>
              <a:rPr lang="en-US" sz="1100"/>
              <a:t>Become familiar with students’ cultural heritage and norms to foster mutual understanding. </a:t>
            </a:r>
          </a:p>
          <a:p>
            <a:r>
              <a:rPr lang="en-US" sz="1100"/>
              <a:t>Learn about students’ backgrounds, cultures, and customs.</a:t>
            </a:r>
          </a:p>
          <a:p>
            <a:pPr marL="0" indent="0">
              <a:buNone/>
            </a:pPr>
            <a:r>
              <a:rPr lang="en-US" sz="1100" b="1"/>
              <a:t>Communication</a:t>
            </a:r>
          </a:p>
          <a:p>
            <a:pPr>
              <a:buFont typeface="Wingdings" panose="05000000000000000000" pitchFamily="2" charset="2"/>
              <a:buChar char="Ø"/>
            </a:pPr>
            <a:r>
              <a:rPr lang="en-US" sz="1100"/>
              <a:t>Build a trusting relationship with students through meaningful dialogue and open-minded conversations. </a:t>
            </a:r>
          </a:p>
          <a:p>
            <a:pPr marL="0" indent="0">
              <a:buNone/>
            </a:pPr>
            <a:r>
              <a:rPr lang="en-US" sz="1100" b="1"/>
              <a:t>Confidence</a:t>
            </a:r>
          </a:p>
          <a:p>
            <a:pPr>
              <a:buFont typeface="Wingdings" panose="05000000000000000000" pitchFamily="2" charset="2"/>
              <a:buChar char="Ø"/>
            </a:pPr>
            <a:r>
              <a:rPr lang="en-US" sz="1100"/>
              <a:t>Build students confidence by helping them feel comfortable, proud of themselves and their accomplishments.   </a:t>
            </a:r>
          </a:p>
          <a:p>
            <a:pPr marL="0" indent="0">
              <a:buNone/>
            </a:pPr>
            <a:r>
              <a:rPr lang="en-US" sz="1100" b="1"/>
              <a:t>Passion</a:t>
            </a:r>
          </a:p>
          <a:p>
            <a:pPr>
              <a:buFont typeface="Wingdings" panose="05000000000000000000" pitchFamily="2" charset="2"/>
              <a:buChar char="Ø"/>
            </a:pPr>
            <a:r>
              <a:rPr lang="en-US" sz="1100"/>
              <a:t>Inspire students by showing them love and commitment for teaching/mentoring, advising and joy for spending time with them. When students see their instructor’s/mentor’s passion, they have a reason to be engaged and motivated.</a:t>
            </a:r>
          </a:p>
          <a:p>
            <a:pPr marL="0" indent="0">
              <a:buNone/>
            </a:pPr>
            <a:endParaRPr lang="en-US" sz="1100"/>
          </a:p>
        </p:txBody>
      </p:sp>
      <p:pic>
        <p:nvPicPr>
          <p:cNvPr id="3" name="Picture 4" descr="Quinsigamond Community College Brings Higher Education to the Communities  it Services | Quinsigamond Community College (QCC)">
            <a:extLst>
              <a:ext uri="{FF2B5EF4-FFF2-40B4-BE49-F238E27FC236}">
                <a16:creationId xmlns:a16="http://schemas.microsoft.com/office/drawing/2014/main" id="{7583AFED-80D9-4904-8E90-067FD3F540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63"/>
          <a:stretch/>
        </p:blipFill>
        <p:spPr bwMode="auto">
          <a:xfrm>
            <a:off x="6788383" y="613148"/>
            <a:ext cx="4565417" cy="26791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Quinsigamond Community College - Home | Facebook">
            <a:extLst>
              <a:ext uri="{FF2B5EF4-FFF2-40B4-BE49-F238E27FC236}">
                <a16:creationId xmlns:a16="http://schemas.microsoft.com/office/drawing/2014/main" id="{B97C2052-F0D7-467C-9F8A-4F8D8E8344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1" b="2412"/>
          <a:stretch/>
        </p:blipFill>
        <p:spPr bwMode="auto">
          <a:xfrm>
            <a:off x="6788383" y="3528753"/>
            <a:ext cx="4565417" cy="2679192"/>
          </a:xfrm>
          <a:prstGeom prst="rect">
            <a:avLst/>
          </a:prstGeom>
          <a:noFill/>
          <a:extLst>
            <a:ext uri="{909E8E84-426E-40DD-AFC4-6F175D3DCCD1}">
              <a14:hiddenFill xmlns:a14="http://schemas.microsoft.com/office/drawing/2010/main">
                <a:solidFill>
                  <a:srgbClr val="FFFFFF"/>
                </a:solidFill>
              </a14:hiddenFill>
            </a:ext>
          </a:extLst>
        </p:spPr>
      </p:pic>
      <p:cxnSp>
        <p:nvCxnSpPr>
          <p:cNvPr id="4181" name="Straight Connector 11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3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50150E-868F-4499-9783-3CD73467E9C6}"/>
              </a:ext>
            </a:extLst>
          </p:cNvPr>
          <p:cNvSpPr>
            <a:spLocks noGrp="1"/>
          </p:cNvSpPr>
          <p:nvPr>
            <p:ph type="title"/>
          </p:nvPr>
        </p:nvSpPr>
        <p:spPr>
          <a:xfrm>
            <a:off x="838200" y="557188"/>
            <a:ext cx="10515600" cy="1133499"/>
          </a:xfrm>
        </p:spPr>
        <p:txBody>
          <a:bodyPr>
            <a:normAutofit/>
          </a:bodyPr>
          <a:lstStyle/>
          <a:p>
            <a:pPr algn="ctr"/>
            <a:r>
              <a:rPr lang="en-US" sz="5200"/>
              <a:t>EQUITY AND EXCELLENCE EXPERIENCE</a:t>
            </a:r>
          </a:p>
        </p:txBody>
      </p:sp>
      <p:graphicFrame>
        <p:nvGraphicFramePr>
          <p:cNvPr id="5" name="Content Placeholder 2">
            <a:extLst>
              <a:ext uri="{FF2B5EF4-FFF2-40B4-BE49-F238E27FC236}">
                <a16:creationId xmlns:a16="http://schemas.microsoft.com/office/drawing/2014/main" id="{815EE96A-095A-4379-8A42-C476A942585A}"/>
              </a:ext>
            </a:extLst>
          </p:cNvPr>
          <p:cNvGraphicFramePr>
            <a:graphicFrameLocks noGrp="1"/>
          </p:cNvGraphicFramePr>
          <p:nvPr>
            <p:ph idx="1"/>
            <p:extLst>
              <p:ext uri="{D42A27DB-BD31-4B8C-83A1-F6EECF244321}">
                <p14:modId xmlns:p14="http://schemas.microsoft.com/office/powerpoint/2010/main" val="17719097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54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TotalTime>
  <Words>2316</Words>
  <Application>Microsoft Office PowerPoint</Application>
  <PresentationFormat>Widescreen</PresentationFormat>
  <Paragraphs>157</Paragraphs>
  <Slides>20</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Wingdings 3</vt:lpstr>
      <vt:lpstr>Office Theme</vt:lpstr>
      <vt:lpstr>Culturally and Linguistically Responsive Pedagogy: An Intercultural Approach to Support Community College Students. </vt:lpstr>
      <vt:lpstr>Overview</vt:lpstr>
      <vt:lpstr>WHO WE ARE</vt:lpstr>
      <vt:lpstr>Culturally and Linguistically Responsive Pedagogy (CLRP): Institutional, Personal, and Instructional dimension. </vt:lpstr>
      <vt:lpstr>Culturally and linguistically responsive pedagogy (CLRP)</vt:lpstr>
      <vt:lpstr>WHAT IS TRANSLANGUAGING?</vt:lpstr>
      <vt:lpstr>WHO CAN BENEFIT FROM TRANSLANGUAGING?</vt:lpstr>
      <vt:lpstr>Let’s GET TO KNOW OUR STUDENTS. </vt:lpstr>
      <vt:lpstr>EQUITY AND EXCELLENCE EXPERIENCE</vt:lpstr>
      <vt:lpstr>So what? What should we do?</vt:lpstr>
      <vt:lpstr>Steps to become a CLR Mentor/Instructor</vt:lpstr>
      <vt:lpstr>Tips for mentors/instructors </vt:lpstr>
      <vt:lpstr>QUESTIONS FOR INSTRUCTORS/MENTORS</vt:lpstr>
      <vt:lpstr>QUESTIONS FOR STUDENTS</vt:lpstr>
      <vt:lpstr>RAISE YOUR VOICE PROJECT</vt:lpstr>
      <vt:lpstr>PowerPoint Presentation</vt:lpstr>
      <vt:lpstr>SOUTHBRIDGE CAMPUS. “It’s WHO We ARE /NOT Where WE’RE FROM”</vt:lpstr>
      <vt:lpstr>Cultural Appreciation Groups  QCC MULTICULTURAL CLUB</vt:lpstr>
      <vt:lpstr>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Monolingual teaching and Learning Practices. Translanguaging as an Intercultural Approach to Support Community College Students</dc:title>
  <dc:creator>teresavgonzalez@hotmail.com</dc:creator>
  <cp:lastModifiedBy>teresa varriale gonzalez</cp:lastModifiedBy>
  <cp:revision>7</cp:revision>
  <dcterms:created xsi:type="dcterms:W3CDTF">2020-06-22T23:36:21Z</dcterms:created>
  <dcterms:modified xsi:type="dcterms:W3CDTF">2021-03-30T23:32:29Z</dcterms:modified>
</cp:coreProperties>
</file>