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4"/>
  </p:sldMasterIdLst>
  <p:notesMasterIdLst>
    <p:notesMasterId r:id="rId15"/>
  </p:notesMasterIdLst>
  <p:handoutMasterIdLst>
    <p:handoutMasterId r:id="rId16"/>
  </p:handoutMasterIdLst>
  <p:sldIdLst>
    <p:sldId id="296" r:id="rId5"/>
    <p:sldId id="295" r:id="rId6"/>
    <p:sldId id="312" r:id="rId7"/>
    <p:sldId id="323" r:id="rId8"/>
    <p:sldId id="322" r:id="rId9"/>
    <p:sldId id="319" r:id="rId10"/>
    <p:sldId id="324" r:id="rId11"/>
    <p:sldId id="321" r:id="rId12"/>
    <p:sldId id="325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26" autoAdjust="0"/>
  </p:normalViewPr>
  <p:slideViewPr>
    <p:cSldViewPr snapToGrid="0">
      <p:cViewPr varScale="1">
        <p:scale>
          <a:sx n="76" d="100"/>
          <a:sy n="76" d="100"/>
        </p:scale>
        <p:origin x="126" y="5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457BDD2-FD8F-DB97-3B52-B87D6F3C20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646F6-9457-BD67-7C83-65FAA5E751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9A72A-4651-45C7-9E42-35BFFD46D92F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0DE2B-367D-0F52-FAA8-3ACF1E4EAA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C8EAA-C094-412A-F8A7-2165B600C3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88172-A614-444B-9E98-71B10C8CD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580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49352-39CB-486C-AEA5-5D17795DD0C7}" type="datetimeFigureOut">
              <a:rPr lang="en-US" smtClean="0"/>
              <a:t>6/2/2025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E6F85-6220-421D-9203-84F526C4C6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E6F85-6220-421D-9203-84F526C4C60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19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5605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53996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952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8121AD-8518-1695-111E-C8CFF8A3D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4" y="0"/>
            <a:ext cx="12192004" cy="6858000"/>
            <a:chOff x="-4" y="0"/>
            <a:chExt cx="12192004" cy="6858000"/>
          </a:xfrm>
        </p:grpSpPr>
        <p:sp useBgFill="1">
          <p:nvSpPr>
            <p:cNvPr id="15" name="Rectangle 14">
              <a:extLst>
                <a:ext uri="{FF2B5EF4-FFF2-40B4-BE49-F238E27FC236}">
                  <a16:creationId xmlns:a16="http://schemas.microsoft.com/office/drawing/2014/main" id="{52728D19-281F-4946-9684-65A557653DDA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12D4F2-D8CF-48D7-8E93-9342D2AE3950}"/>
                </a:ext>
              </a:extLst>
            </p:cNvPr>
            <p:cNvSpPr/>
            <p:nvPr userDrawn="1"/>
          </p:nvSpPr>
          <p:spPr>
            <a:xfrm rot="10800000" flipH="1">
              <a:off x="0" y="0"/>
              <a:ext cx="12191999" cy="6858000"/>
            </a:xfrm>
            <a:prstGeom prst="rect">
              <a:avLst/>
            </a:prstGeom>
            <a:gradFill>
              <a:gsLst>
                <a:gs pos="0">
                  <a:schemeClr val="accent5">
                    <a:alpha val="75000"/>
                  </a:schemeClr>
                </a:gs>
                <a:gs pos="100000">
                  <a:schemeClr val="tx2">
                    <a:lumMod val="50000"/>
                    <a:lumOff val="50000"/>
                    <a:alpha val="4800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1071F9-5F9E-43AF-B1F9-8F94CCA0D1D0}"/>
                </a:ext>
              </a:extLst>
            </p:cNvPr>
            <p:cNvSpPr/>
            <p:nvPr userDrawn="1"/>
          </p:nvSpPr>
          <p:spPr>
            <a:xfrm rot="10800000">
              <a:off x="-4" y="456773"/>
              <a:ext cx="12191999" cy="6400800"/>
            </a:xfrm>
            <a:prstGeom prst="rect">
              <a:avLst/>
            </a:prstGeom>
            <a:gradFill>
              <a:gsLst>
                <a:gs pos="0">
                  <a:schemeClr val="accent5">
                    <a:alpha val="37000"/>
                  </a:schemeClr>
                </a:gs>
                <a:gs pos="92000">
                  <a:schemeClr val="accent2">
                    <a:alpha val="7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54D1A4-E8FD-4E5A-A528-35498A356680}"/>
                </a:ext>
              </a:extLst>
            </p:cNvPr>
            <p:cNvSpPr/>
            <p:nvPr userDrawn="1"/>
          </p:nvSpPr>
          <p:spPr>
            <a:xfrm rot="10800000" flipH="1">
              <a:off x="-2" y="0"/>
              <a:ext cx="6096001" cy="6858000"/>
            </a:xfrm>
            <a:prstGeom prst="rect">
              <a:avLst/>
            </a:prstGeom>
            <a:gradFill>
              <a:gsLst>
                <a:gs pos="13000">
                  <a:schemeClr val="accent2">
                    <a:alpha val="61000"/>
                  </a:schemeClr>
                </a:gs>
                <a:gs pos="99000">
                  <a:schemeClr val="accent4"/>
                </a:gs>
              </a:gsLst>
              <a:lin ang="18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0DFABF-2A96-46EC-8C35-1C4A9D0A0739}"/>
                </a:ext>
              </a:extLst>
            </p:cNvPr>
            <p:cNvSpPr>
              <a:spLocks noChangeAspect="1"/>
            </p:cNvSpPr>
            <p:nvPr userDrawn="1"/>
          </p:nvSpPr>
          <p:spPr>
            <a:xfrm rot="16200000" flipH="1">
              <a:off x="3489960" y="822961"/>
              <a:ext cx="5212080" cy="5212080"/>
            </a:xfrm>
            <a:prstGeom prst="ellipse">
              <a:avLst/>
            </a:prstGeom>
            <a:gradFill flip="none" rotWithShape="1">
              <a:gsLst>
                <a:gs pos="7000">
                  <a:schemeClr val="accent4">
                    <a:lumMod val="60000"/>
                    <a:lumOff val="40000"/>
                    <a:alpha val="3000"/>
                  </a:schemeClr>
                </a:gs>
                <a:gs pos="100000">
                  <a:schemeClr val="bg1">
                    <a:alpha val="16000"/>
                  </a:scheme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Freeform: Shape 19">
            <a:extLst>
              <a:ext uri="{FF2B5EF4-FFF2-40B4-BE49-F238E27FC236}">
                <a16:creationId xmlns:a16="http://schemas.microsoft.com/office/drawing/2014/main" id="{9829D3BA-2CE1-52FA-09B7-96BDEAF53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3124200" y="459028"/>
            <a:ext cx="5943600" cy="5939944"/>
          </a:xfrm>
          <a:prstGeom prst="ellipse">
            <a:avLst/>
          </a:prstGeom>
          <a:gradFill flip="none" rotWithShape="1">
            <a:gsLst>
              <a:gs pos="7000">
                <a:schemeClr val="accent5">
                  <a:alpha val="30000"/>
                </a:schemeClr>
              </a:gs>
              <a:gs pos="100000">
                <a:schemeClr val="accent3">
                  <a:alpha val="2000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BA1B2-362C-9BE1-25F7-1E3A86E266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1731702"/>
            <a:ext cx="10241280" cy="3394596"/>
          </a:xfrm>
        </p:spPr>
        <p:txBody>
          <a:bodyPr anchor="ctr" anchorCtr="0"/>
          <a:lstStyle>
            <a:lvl1pPr algn="ctr"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53DD31-8C23-CEA0-7016-E263E3AE4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6401228"/>
            <a:ext cx="12192000" cy="456772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tx2">
                  <a:lumMod val="50000"/>
                  <a:lumOff val="50000"/>
                  <a:alpha val="48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60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-152400" y="161109"/>
            <a:ext cx="6400800" cy="6094466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2071713" y="2385989"/>
            <a:ext cx="1951041" cy="609446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/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1810016" y="1721821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075528" y="-614277"/>
            <a:ext cx="4400609" cy="5637268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314338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65" y="189782"/>
            <a:ext cx="5219086" cy="38301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739649" y="1823065"/>
            <a:ext cx="3936495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3B76-2F23-43F4-BD43-914BAEE88CF6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887059" y="2009950"/>
            <a:ext cx="4529559" cy="3725411"/>
          </a:xfrm>
        </p:spPr>
        <p:txBody>
          <a:bodyPr anchor="ctr">
            <a:normAutofit/>
          </a:bodyPr>
          <a:lstStyle>
            <a:lvl1pPr marL="457200" indent="-228600" algn="l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21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656623-465F-ABF1-A0A3-D5DED6EB1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7809" y="0"/>
            <a:ext cx="6113515" cy="6411879"/>
            <a:chOff x="-17809" y="0"/>
            <a:chExt cx="6113515" cy="641187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E2DFFA2-22D4-4919-9C0C-45E51AF578AC}"/>
                </a:ext>
              </a:extLst>
            </p:cNvPr>
            <p:cNvSpPr/>
            <p:nvPr userDrawn="1"/>
          </p:nvSpPr>
          <p:spPr>
            <a:xfrm rot="5400000" flipH="1">
              <a:off x="-152592" y="162118"/>
              <a:ext cx="6400418" cy="6095233"/>
            </a:xfrm>
            <a:prstGeom prst="rect">
              <a:avLst/>
            </a:prstGeom>
            <a:gradFill>
              <a:gsLst>
                <a:gs pos="8000">
                  <a:schemeClr val="accent6"/>
                </a:gs>
                <a:gs pos="100000">
                  <a:schemeClr val="accent5">
                    <a:alpha val="89000"/>
                  </a:scheme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4FBF45C-4020-4F59-8E88-4006B53BE427}"/>
                </a:ext>
              </a:extLst>
            </p:cNvPr>
            <p:cNvSpPr/>
            <p:nvPr userDrawn="1"/>
          </p:nvSpPr>
          <p:spPr>
            <a:xfrm rot="5400000" flipH="1">
              <a:off x="-161024" y="143687"/>
              <a:ext cx="6400418" cy="6113043"/>
            </a:xfrm>
            <a:prstGeom prst="rect">
              <a:avLst/>
            </a:prstGeom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FCE23BB-F1B6-4676-BAD7-56273E800FEB}"/>
                </a:ext>
              </a:extLst>
            </p:cNvPr>
            <p:cNvSpPr/>
            <p:nvPr userDrawn="1"/>
          </p:nvSpPr>
          <p:spPr>
            <a:xfrm rot="5400000" flipH="1">
              <a:off x="1932850" y="2249496"/>
              <a:ext cx="2211724" cy="6113042"/>
            </a:xfrm>
            <a:prstGeom prst="rect">
              <a:avLst/>
            </a:prstGeom>
            <a:gradFill>
              <a:gsLst>
                <a:gs pos="2000">
                  <a:schemeClr val="accent5">
                    <a:alpha val="28000"/>
                  </a:schemeClr>
                </a:gs>
                <a:gs pos="100000">
                  <a:schemeClr val="accent4">
                    <a:alpha val="0"/>
                  </a:schemeClr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36A792-3F80-40BE-96DB-0CDC51B9AA89}"/>
                </a:ext>
              </a:extLst>
            </p:cNvPr>
            <p:cNvSpPr/>
            <p:nvPr userDrawn="1"/>
          </p:nvSpPr>
          <p:spPr>
            <a:xfrm rot="6097846">
              <a:off x="767675" y="747345"/>
              <a:ext cx="4808302" cy="4808302"/>
            </a:xfrm>
            <a:prstGeom prst="ellipse">
              <a:avLst/>
            </a:prstGeom>
            <a:gradFill>
              <a:gsLst>
                <a:gs pos="39000">
                  <a:schemeClr val="accent4">
                    <a:lumMod val="20000"/>
                    <a:lumOff val="80000"/>
                    <a:alpha val="0"/>
                  </a:schemeClr>
                </a:gs>
                <a:gs pos="100000">
                  <a:schemeClr val="accent6">
                    <a:alpha val="29000"/>
                  </a:schemeClr>
                </a:gs>
              </a:gsLst>
              <a:lin ang="16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7B9F2E-88FD-DD95-86E3-4FB51190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80592"/>
            <a:ext cx="5168348" cy="3710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23A755B-04DF-191D-5B87-B81FF2D55322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78502" y="102442"/>
            <a:ext cx="5089242" cy="6177587"/>
          </a:xfr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j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2pPr>
            <a:lvl3pPr marL="12001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3pPr>
            <a:lvl4pPr marL="16573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4pPr>
            <a:lvl5pPr marL="2114550" indent="-285750">
              <a:buFont typeface="Arial" panose="020B0604020202020204" pitchFamily="34" charset="0"/>
              <a:buChar char="•"/>
              <a:defRPr sz="2000">
                <a:latin typeface="+mj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1625606" y="1707902"/>
            <a:ext cx="3708411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Date Placeholder 1">
            <a:extLst>
              <a:ext uri="{FF2B5EF4-FFF2-40B4-BE49-F238E27FC236}">
                <a16:creationId xmlns:a16="http://schemas.microsoft.com/office/drawing/2014/main" id="{2DCC7554-6615-4584-921E-91285C62C0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09560" y="6409944"/>
            <a:ext cx="3703320" cy="448056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9" name="Slide Number Placeholder 3">
            <a:extLst>
              <a:ext uri="{FF2B5EF4-FFF2-40B4-BE49-F238E27FC236}">
                <a16:creationId xmlns:a16="http://schemas.microsoft.com/office/drawing/2014/main" id="{564CDF61-B448-4746-A22C-52C864C15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7744" y="6409944"/>
            <a:ext cx="438912" cy="448056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863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 column (comparison slide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5360" y="795528"/>
            <a:ext cx="10241280" cy="12344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950889" y="1033185"/>
            <a:ext cx="2358977" cy="457200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7159F4-9C90-4671-D0C4-5A5F1D7BDA4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74172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879934-FAC6-CBA9-F178-98B8359AD3BE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371754" y="2441273"/>
            <a:ext cx="4841076" cy="377659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2000"/>
            </a:lvl1pPr>
            <a:lvl2pPr marL="228600">
              <a:lnSpc>
                <a:spcPct val="100000"/>
              </a:lnSpc>
              <a:spcBef>
                <a:spcPts val="1000"/>
              </a:spcBef>
              <a:defRPr sz="2000"/>
            </a:lvl2pPr>
            <a:lvl3pPr marL="685800">
              <a:lnSpc>
                <a:spcPct val="100000"/>
              </a:lnSpc>
              <a:spcBef>
                <a:spcPts val="1000"/>
              </a:spcBef>
              <a:defRPr sz="1800"/>
            </a:lvl3pPr>
            <a:lvl4pPr marL="1143000">
              <a:lnSpc>
                <a:spcPct val="100000"/>
              </a:lnSpc>
              <a:spcBef>
                <a:spcPts val="1000"/>
              </a:spcBef>
              <a:defRPr sz="1600"/>
            </a:lvl4pPr>
            <a:lvl5pPr marL="1600200">
              <a:lnSpc>
                <a:spcPct val="100000"/>
              </a:lnSpc>
              <a:spcBef>
                <a:spcPts val="1000"/>
              </a:spcBef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6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D997F7F-035E-456B-A91D-4491044624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>
            <a:off x="5771278" y="445231"/>
            <a:ext cx="6861903" cy="5979540"/>
          </a:xfrm>
          <a:prstGeom prst="rect">
            <a:avLst/>
          </a:prstGeom>
          <a:gradFill>
            <a:gsLst>
              <a:gs pos="0">
                <a:schemeClr val="accent5">
                  <a:alpha val="29000"/>
                </a:schemeClr>
              </a:gs>
              <a:gs pos="100000">
                <a:schemeClr val="accent4">
                  <a:alpha val="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F7B3B56-B1E0-482A-BCB7-F6DFF267F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6001831" y="218573"/>
            <a:ext cx="6400800" cy="5979538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89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66FDA2-772B-4D2A-AB6A-EE70A258E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7513392" y="1730137"/>
            <a:ext cx="3377678" cy="597953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3">
                  <a:lumMod val="75000"/>
                  <a:alpha val="8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D625ADC-8F5C-4D24-FB31-E0A0566E6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6200000" flipH="1">
            <a:off x="182880" y="572611"/>
            <a:ext cx="5676110" cy="5167469"/>
          </a:xfrm>
          <a:custGeom>
            <a:avLst/>
            <a:gdLst>
              <a:gd name="connsiteX0" fmla="*/ 2370046 w 5676110"/>
              <a:gd name="connsiteY0" fmla="*/ 0 h 5167469"/>
              <a:gd name="connsiteX1" fmla="*/ 2370046 w 5676110"/>
              <a:gd name="connsiteY1" fmla="*/ 5165927 h 5167469"/>
              <a:gd name="connsiteX2" fmla="*/ 5676110 w 5676110"/>
              <a:gd name="connsiteY2" fmla="*/ 5165927 h 5167469"/>
              <a:gd name="connsiteX3" fmla="*/ 5676110 w 5676110"/>
              <a:gd name="connsiteY3" fmla="*/ 0 h 5167469"/>
              <a:gd name="connsiteX4" fmla="*/ 0 w 5676110"/>
              <a:gd name="connsiteY4" fmla="*/ 2584289 h 5167469"/>
              <a:gd name="connsiteX5" fmla="*/ 2273104 w 5676110"/>
              <a:gd name="connsiteY5" fmla="*/ 5162459 h 5167469"/>
              <a:gd name="connsiteX6" fmla="*/ 2370044 w 5676110"/>
              <a:gd name="connsiteY6" fmla="*/ 5167469 h 5167469"/>
              <a:gd name="connsiteX7" fmla="*/ 2370043 w 5676110"/>
              <a:gd name="connsiteY7" fmla="*/ 1109 h 5167469"/>
              <a:gd name="connsiteX8" fmla="*/ 2273104 w 5676110"/>
              <a:gd name="connsiteY8" fmla="*/ 6119 h 5167469"/>
              <a:gd name="connsiteX9" fmla="*/ 0 w 5676110"/>
              <a:gd name="connsiteY9" fmla="*/ 2584289 h 516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76110" h="5167469">
                <a:moveTo>
                  <a:pt x="2370046" y="0"/>
                </a:moveTo>
                <a:lnTo>
                  <a:pt x="2370046" y="5165927"/>
                </a:lnTo>
                <a:lnTo>
                  <a:pt x="5676110" y="5165927"/>
                </a:lnTo>
                <a:lnTo>
                  <a:pt x="5676110" y="0"/>
                </a:lnTo>
                <a:close/>
                <a:moveTo>
                  <a:pt x="0" y="2584289"/>
                </a:moveTo>
                <a:cubicBezTo>
                  <a:pt x="0" y="3926109"/>
                  <a:pt x="996335" y="5029746"/>
                  <a:pt x="2273104" y="5162459"/>
                </a:cubicBezTo>
                <a:lnTo>
                  <a:pt x="2370044" y="5167469"/>
                </a:lnTo>
                <a:lnTo>
                  <a:pt x="2370043" y="1109"/>
                </a:lnTo>
                <a:lnTo>
                  <a:pt x="2273104" y="6119"/>
                </a:lnTo>
                <a:cubicBezTo>
                  <a:pt x="996335" y="138833"/>
                  <a:pt x="0" y="1242470"/>
                  <a:pt x="0" y="2584289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2"/>
              </a:gs>
              <a:gs pos="26000">
                <a:srgbClr val="C95A84"/>
              </a:gs>
              <a:gs pos="65000">
                <a:schemeClr val="accent6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6F3896-19D4-4232-82CE-6C81979F6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91D0E40-FF26-4842-B967-3FA07E78DC55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BE4E0C1-B316-4C88-9FF8-5BA9F1C67DCE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13291B3-B6EE-40A3-8DD7-FA478AD26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0635413">
            <a:off x="7704887" y="942890"/>
            <a:ext cx="3900087" cy="4178958"/>
          </a:xfrm>
          <a:custGeom>
            <a:avLst/>
            <a:gdLst>
              <a:gd name="connsiteX0" fmla="*/ 2431955 w 3900087"/>
              <a:gd name="connsiteY0" fmla="*/ 93939 h 4178958"/>
              <a:gd name="connsiteX1" fmla="*/ 3900087 w 3900087"/>
              <a:gd name="connsiteY1" fmla="*/ 2089479 h 4178958"/>
              <a:gd name="connsiteX2" fmla="*/ 1810608 w 3900087"/>
              <a:gd name="connsiteY2" fmla="*/ 4178958 h 4178958"/>
              <a:gd name="connsiteX3" fmla="*/ 77979 w 3900087"/>
              <a:gd name="connsiteY3" fmla="*/ 3257727 h 4178958"/>
              <a:gd name="connsiteX4" fmla="*/ 0 w 3900087"/>
              <a:gd name="connsiteY4" fmla="*/ 3129368 h 4178958"/>
              <a:gd name="connsiteX5" fmla="*/ 831517 w 3900087"/>
              <a:gd name="connsiteY5" fmla="*/ 244058 h 4178958"/>
              <a:gd name="connsiteX6" fmla="*/ 997289 w 3900087"/>
              <a:gd name="connsiteY6" fmla="*/ 164202 h 4178958"/>
              <a:gd name="connsiteX7" fmla="*/ 1810608 w 3900087"/>
              <a:gd name="connsiteY7" fmla="*/ 0 h 4178958"/>
              <a:gd name="connsiteX8" fmla="*/ 2431955 w 390008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087" h="4178958">
                <a:moveTo>
                  <a:pt x="2431955" y="93939"/>
                </a:moveTo>
                <a:cubicBezTo>
                  <a:pt x="3282516" y="358491"/>
                  <a:pt x="3900087" y="1151865"/>
                  <a:pt x="3900087" y="2089479"/>
                </a:cubicBezTo>
                <a:cubicBezTo>
                  <a:pt x="3900087" y="3243466"/>
                  <a:pt x="2964595" y="4178958"/>
                  <a:pt x="1810608" y="4178958"/>
                </a:cubicBezTo>
                <a:cubicBezTo>
                  <a:pt x="1089366" y="4178958"/>
                  <a:pt x="453474" y="3813531"/>
                  <a:pt x="77979" y="3257727"/>
                </a:cubicBezTo>
                <a:lnTo>
                  <a:pt x="0" y="3129368"/>
                </a:lnTo>
                <a:lnTo>
                  <a:pt x="831517" y="244058"/>
                </a:lnTo>
                <a:lnTo>
                  <a:pt x="997289" y="164202"/>
                </a:lnTo>
                <a:cubicBezTo>
                  <a:pt x="1247270" y="58468"/>
                  <a:pt x="1522111" y="0"/>
                  <a:pt x="1810608" y="0"/>
                </a:cubicBezTo>
                <a:cubicBezTo>
                  <a:pt x="2026981" y="0"/>
                  <a:pt x="2235672" y="32888"/>
                  <a:pt x="2431955" y="93939"/>
                </a:cubicBezTo>
                <a:close/>
              </a:path>
            </a:pathLst>
          </a:custGeom>
          <a:gradFill>
            <a:gsLst>
              <a:gs pos="34000">
                <a:schemeClr val="bg1">
                  <a:alpha val="0"/>
                </a:schemeClr>
              </a:gs>
              <a:gs pos="100000">
                <a:schemeClr val="accent6">
                  <a:alpha val="35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4BB0C4-4982-9534-E355-6F700CA6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6492" y="548640"/>
            <a:ext cx="5300038" cy="21945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43D0BC76-B58B-4508-A4FF-DC3D3ADB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2637200" y="2720615"/>
            <a:ext cx="5731597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0B619215-4E74-E001-1C4D-1EAAF5DA1204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65955" y="1551008"/>
            <a:ext cx="4739422" cy="4264006"/>
          </a:xfrm>
        </p:spPr>
        <p:txBody>
          <a:bodyPr lIns="274320" anchor="ctr">
            <a:noAutofit/>
          </a:bodyPr>
          <a:lstStyle>
            <a:lvl1pPr marL="342900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690372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2pPr>
            <a:lvl3pPr marL="12001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3pPr>
            <a:lvl4pPr marL="1540764" indent="-34290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4pPr>
            <a:lvl5pPr marL="2114550" indent="-285750">
              <a:spcBef>
                <a:spcPts val="1000"/>
              </a:spcBef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64404F-5F25-5592-752D-3FD61806AFC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96492" y="3227402"/>
            <a:ext cx="5300038" cy="3004406"/>
          </a:xfrm>
        </p:spPr>
        <p:txBody>
          <a:bodyPr anchor="ctr">
            <a:normAutofit/>
          </a:bodyPr>
          <a:lstStyle>
            <a:lvl1pPr marL="347472" indent="-457200" algn="l">
              <a:spcBef>
                <a:spcPts val="1000"/>
              </a:spcBef>
              <a:buFont typeface="+mj-lt"/>
              <a:buAutoNum type="arabicPeriod"/>
              <a:defRPr sz="2000">
                <a:solidFill>
                  <a:schemeClr val="tx1"/>
                </a:solidFill>
              </a:defRPr>
            </a:lvl1pPr>
            <a:lvl2pPr marL="914400" indent="-457200">
              <a:spcBef>
                <a:spcPts val="1000"/>
              </a:spcBef>
              <a:buFont typeface="+mj-lt"/>
              <a:buAutoNum type="alphaLcPeriod"/>
              <a:defRPr/>
            </a:lvl2pPr>
            <a:lvl3pPr marL="1143000" indent="-342900">
              <a:spcBef>
                <a:spcPts val="1000"/>
              </a:spcBef>
              <a:buFont typeface="+mj-lt"/>
              <a:buAutoNum type="arabicParenR"/>
              <a:defRPr/>
            </a:lvl3pPr>
            <a:lvl4pPr marL="1600200" indent="-342900">
              <a:spcBef>
                <a:spcPts val="1000"/>
              </a:spcBef>
              <a:buFont typeface="+mj-lt"/>
              <a:buAutoNum type="alphaLcPeriod"/>
              <a:defRPr/>
            </a:lvl4pPr>
            <a:lvl5pPr marL="2057400" indent="-342900">
              <a:spcBef>
                <a:spcPts val="1000"/>
              </a:spcBef>
              <a:buFont typeface="+mj-lt"/>
              <a:buAutoNum type="romanLcPeriod"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0"/>
            <a:endParaRPr lang="en-US" dirty="0"/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B0C91521-9FA7-4A68-9C94-30DAE87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10111" y="6409170"/>
            <a:ext cx="370239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43143B3C-F960-42CF-BBA0-4990E9874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A857F5-96C8-461D-A78C-38E92FE1C5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25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1782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77098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7176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6999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6460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82709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349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880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B858A11-CF78-F0C2-6CC5-E8D3303968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409177"/>
            <a:ext cx="12192000" cy="456774"/>
            <a:chOff x="0" y="6401226"/>
            <a:chExt cx="12192000" cy="45677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180C09-F568-5879-8C5F-E0BE933A89FD}"/>
                </a:ext>
              </a:extLst>
            </p:cNvPr>
            <p:cNvSpPr/>
            <p:nvPr/>
          </p:nvSpPr>
          <p:spPr>
            <a:xfrm rot="10800000" flipH="1">
              <a:off x="0" y="6401226"/>
              <a:ext cx="12192000" cy="456773"/>
            </a:xfrm>
            <a:prstGeom prst="rect">
              <a:avLst/>
            </a:prstGeom>
            <a:gradFill>
              <a:gsLst>
                <a:gs pos="14000">
                  <a:schemeClr val="accent4">
                    <a:alpha val="28000"/>
                  </a:schemeClr>
                </a:gs>
                <a:gs pos="100000">
                  <a:schemeClr val="accent5">
                    <a:alpha val="85000"/>
                  </a:schemeClr>
                </a:gs>
              </a:gsLst>
              <a:lin ang="6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9213324-86C8-E3DF-9718-A525F6A309D2}"/>
                </a:ext>
              </a:extLst>
            </p:cNvPr>
            <p:cNvSpPr/>
            <p:nvPr/>
          </p:nvSpPr>
          <p:spPr>
            <a:xfrm flipH="1">
              <a:off x="4038602" y="6401228"/>
              <a:ext cx="8153398" cy="456772"/>
            </a:xfrm>
            <a:prstGeom prst="rect">
              <a:avLst/>
            </a:prstGeom>
            <a:gradFill>
              <a:gsLst>
                <a:gs pos="9000">
                  <a:schemeClr val="accent2">
                    <a:lumMod val="60000"/>
                    <a:lumOff val="40000"/>
                    <a:alpha val="55000"/>
                  </a:schemeClr>
                </a:gs>
                <a:gs pos="99000">
                  <a:schemeClr val="accent2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4863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4" r:id="rId14"/>
    <p:sldLayoutId id="2147483746" r:id="rId15"/>
    <p:sldLayoutId id="2147483750" r:id="rId1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0F0A-3BC6-A4BF-0161-DCE0CBC0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INFORMATIONAL INTERVIEWS</a:t>
            </a:r>
          </a:p>
        </p:txBody>
      </p:sp>
    </p:spTree>
    <p:extLst>
      <p:ext uri="{BB962C8B-B14F-4D97-AF65-F5344CB8AC3E}">
        <p14:creationId xmlns:p14="http://schemas.microsoft.com/office/powerpoint/2010/main" val="3899882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25386-C73F-D050-7660-F21B9A1A8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35F57-0C50-F8A1-36C3-676A66ED975E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QCC Mentoring</a:t>
            </a:r>
          </a:p>
          <a:p>
            <a:pPr marL="0" indent="0">
              <a:buNone/>
            </a:pPr>
            <a:r>
              <a:rPr lang="en-US" dirty="0"/>
              <a:t>Director: Kalan Lewis</a:t>
            </a:r>
          </a:p>
          <a:p>
            <a:pPr marL="0" indent="0">
              <a:buNone/>
            </a:pPr>
            <a:r>
              <a:rPr lang="en-US" dirty="0"/>
              <a:t>mentoring@qcc.mass.edu</a:t>
            </a:r>
          </a:p>
          <a:p>
            <a:pPr marL="0" indent="0">
              <a:buNone/>
            </a:pPr>
            <a:r>
              <a:rPr lang="en-US" dirty="0"/>
              <a:t>508-854-7409</a:t>
            </a:r>
          </a:p>
          <a:p>
            <a:pPr marL="347472" lvl="1" indent="0">
              <a:buNone/>
            </a:pPr>
            <a:endParaRPr lang="en-US" dirty="0"/>
          </a:p>
        </p:txBody>
      </p:sp>
      <p:pic>
        <p:nvPicPr>
          <p:cNvPr id="7" name="Content Placeholder 6" descr="A red thank you sign&#10;&#10;Description automatically generated">
            <a:extLst>
              <a:ext uri="{FF2B5EF4-FFF2-40B4-BE49-F238E27FC236}">
                <a16:creationId xmlns:a16="http://schemas.microsoft.com/office/drawing/2014/main" id="{599AA98D-7414-9521-3E43-D1F6D64C3E50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7342982" y="3227388"/>
            <a:ext cx="4006849" cy="30051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26DF8-8A22-13D8-C899-87898E78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10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6C86C-18B1-9DCD-7CED-E3932EBBE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548C-6AE1-979F-8462-BC4197999AA5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Introduction</a:t>
            </a:r>
          </a:p>
          <a:p>
            <a:r>
              <a:rPr lang="en-US" dirty="0"/>
              <a:t>Prior to the Interview</a:t>
            </a:r>
          </a:p>
          <a:p>
            <a:r>
              <a:rPr lang="en-US" dirty="0"/>
              <a:t>Request the Interview</a:t>
            </a:r>
          </a:p>
          <a:p>
            <a:r>
              <a:rPr lang="en-US" dirty="0"/>
              <a:t>Prepare the Questions</a:t>
            </a:r>
          </a:p>
          <a:p>
            <a:r>
              <a:rPr lang="en-US" dirty="0"/>
              <a:t>Conduct the Interview</a:t>
            </a:r>
          </a:p>
          <a:p>
            <a:r>
              <a:rPr lang="en-US" dirty="0"/>
              <a:t>Moving Forward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7126C-384F-56F2-D9A3-16840F27A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857F5-96C8-461D-A78C-38E92FE1C5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72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C54EF62-25FE-1502-341A-E039FF0E782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 b="1" dirty="0"/>
              <a:t>What are informational interviews?</a:t>
            </a:r>
          </a:p>
          <a:p>
            <a:r>
              <a:rPr lang="en-US" dirty="0"/>
              <a:t>An informal conversation lasting 20-30 minutes with a person working in a job field that interests you.  </a:t>
            </a:r>
          </a:p>
          <a:p>
            <a:r>
              <a:rPr lang="en-US" b="1" dirty="0"/>
              <a:t>Purpose:</a:t>
            </a:r>
          </a:p>
          <a:p>
            <a:r>
              <a:rPr lang="en-US" dirty="0"/>
              <a:t>To gather information, explore career paths, and make connections.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36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Prior to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1" y="2345635"/>
            <a:ext cx="4911392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Identify professionals with jobs that interest you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Research the person’s job title, career field, and company information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Identify the goals of conducting the interview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8" descr="A poster of a person with a briefcase and a person standing&#10;&#10;AI-generated content may be incorrect.">
            <a:extLst>
              <a:ext uri="{FF2B5EF4-FFF2-40B4-BE49-F238E27FC236}">
                <a16:creationId xmlns:a16="http://schemas.microsoft.com/office/drawing/2014/main" id="{24CBE762-5980-6E4E-E8D8-022C368FEB72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282993" y="1479565"/>
            <a:ext cx="5489907" cy="3696194"/>
          </a:xfrm>
        </p:spPr>
      </p:pic>
    </p:spTree>
    <p:extLst>
      <p:ext uri="{BB962C8B-B14F-4D97-AF65-F5344CB8AC3E}">
        <p14:creationId xmlns:p14="http://schemas.microsoft.com/office/powerpoint/2010/main" val="2300295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3DAF4AA-9270-40B5-B73C-B11B9A9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462743"/>
            <a:ext cx="5327375" cy="1560022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Request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0" y="2279374"/>
            <a:ext cx="5327373" cy="3601436"/>
          </a:xfrm>
        </p:spPr>
        <p:txBody>
          <a:bodyPr vert="horz" lIns="0" tIns="0" rIns="0" bIns="0" rtlCol="0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Craft a professional email or phone call requesting the informational interview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Briefly introduce yourself and express your interest in their career plus anything you have in common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Request the interview 1-4 weeks out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Set a location for the interview</a:t>
            </a:r>
          </a:p>
          <a:p>
            <a:pPr marL="0" lvl="1" indent="0">
              <a:lnSpc>
                <a:spcPct val="120000"/>
              </a:lnSpc>
              <a:buNone/>
            </a:pPr>
            <a:endParaRPr lang="en-US" sz="1600" dirty="0"/>
          </a:p>
          <a:p>
            <a:pPr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D5E60A-D6B1-4F21-A993-313958AF0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15300" y="-4"/>
            <a:ext cx="4076699" cy="6858003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7BB16B-E108-4C64-97D5-7AC67CC5E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24863" y="1390436"/>
            <a:ext cx="6857572" cy="4076700"/>
          </a:xfrm>
          <a:prstGeom prst="rect">
            <a:avLst/>
          </a:prstGeom>
          <a:gradFill>
            <a:gsLst>
              <a:gs pos="0">
                <a:schemeClr val="accent4">
                  <a:alpha val="13000"/>
                </a:schemeClr>
              </a:gs>
              <a:gs pos="99000">
                <a:schemeClr val="accent2">
                  <a:alpha val="52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F6A003-4671-4F7B-A12E-2946D61E4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785110" y="1451112"/>
            <a:ext cx="6858001" cy="3955771"/>
          </a:xfrm>
          <a:prstGeom prst="rect">
            <a:avLst/>
          </a:prstGeom>
          <a:gradFill>
            <a:gsLst>
              <a:gs pos="0">
                <a:schemeClr val="accent6">
                  <a:alpha val="0"/>
                </a:schemeClr>
              </a:gs>
              <a:gs pos="72000">
                <a:schemeClr val="tx2">
                  <a:lumMod val="75000"/>
                  <a:lumOff val="25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Content Placeholder 8" descr="A close-up of a letter&#10;&#10;AI-generated content may be incorrect.">
            <a:extLst>
              <a:ext uri="{FF2B5EF4-FFF2-40B4-BE49-F238E27FC236}">
                <a16:creationId xmlns:a16="http://schemas.microsoft.com/office/drawing/2014/main" id="{E5FDA13D-8A94-FC44-2760-5797BC8CD471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698972" y="1662990"/>
            <a:ext cx="5188227" cy="3872670"/>
          </a:xfrm>
        </p:spPr>
      </p:pic>
    </p:spTree>
    <p:extLst>
      <p:ext uri="{BB962C8B-B14F-4D97-AF65-F5344CB8AC3E}">
        <p14:creationId xmlns:p14="http://schemas.microsoft.com/office/powerpoint/2010/main" val="260712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643CFF5-3073-44B6-9A56-4CAF096FF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868785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Prepare the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0" y="2344189"/>
            <a:ext cx="5868785" cy="3327336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Do not waste their time – ask questions based on your prior research that you could not find the answers to online 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Ask questions about their career journey, challenges, advice for newcomers, and industry trends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Prepare 6 to 8 open-ended questions that cannot be answered with a simple yes or no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Follow up in 2 weeks if you have not received a reply</a:t>
            </a:r>
          </a:p>
          <a:p>
            <a:pPr lvl="1">
              <a:lnSpc>
                <a:spcPct val="120000"/>
              </a:lnSpc>
            </a:pPr>
            <a:endParaRPr lang="en-US" sz="1600" dirty="0"/>
          </a:p>
          <a:p>
            <a:pPr lvl="1">
              <a:lnSpc>
                <a:spcPct val="120000"/>
              </a:lnSpc>
            </a:pPr>
            <a:endParaRPr lang="en-US" sz="1600" dirty="0"/>
          </a:p>
          <a:p>
            <a:pPr marL="0" lvl="1"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391868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39186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8" descr="A blue and yellow questionnaire&#10;&#10;AI-generated content may be incorrect.">
            <a:extLst>
              <a:ext uri="{FF2B5EF4-FFF2-40B4-BE49-F238E27FC236}">
                <a16:creationId xmlns:a16="http://schemas.microsoft.com/office/drawing/2014/main" id="{45D15DD4-62F3-01DD-E3B3-549D9BD9551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240385" y="952500"/>
            <a:ext cx="4429293" cy="4851399"/>
          </a:xfrm>
        </p:spPr>
      </p:pic>
    </p:spTree>
    <p:extLst>
      <p:ext uri="{BB962C8B-B14F-4D97-AF65-F5344CB8AC3E}">
        <p14:creationId xmlns:p14="http://schemas.microsoft.com/office/powerpoint/2010/main" val="88318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D6A2A3-F101-46F7-8B6F-1C699CAFE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4911393" cy="1556724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Conduct the interview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71601" y="2345635"/>
            <a:ext cx="4911392" cy="3583940"/>
          </a:xfrm>
        </p:spPr>
        <p:txBody>
          <a:bodyPr vert="horz" lIns="0" tIns="0" rIns="0" bIns="0" rtlCol="0" anchor="t">
            <a:normAutofit/>
          </a:bodyPr>
          <a:lstStyle/>
          <a:p>
            <a:pPr indent="-2286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>
              <a:lnSpc>
                <a:spcPct val="120000"/>
              </a:lnSpc>
            </a:pPr>
            <a:r>
              <a:rPr lang="en-US" sz="1600" dirty="0"/>
              <a:t>Treat the interview like any other – be professional, courteous, and on time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Actively listen and take notes</a:t>
            </a:r>
          </a:p>
          <a:p>
            <a:pPr lvl="1">
              <a:lnSpc>
                <a:spcPct val="120000"/>
              </a:lnSpc>
            </a:pPr>
            <a:r>
              <a:rPr lang="en-US" sz="1600" dirty="0"/>
              <a:t>Send a thank you email or note within 24 hours of the completion of the interview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9E760E-527D-4053-A309-F2BDE1250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153D448-4ED1-429A-A28C-8316DE7CA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8"/>
            <a:ext cx="8153396" cy="448831"/>
          </a:xfrm>
          <a:prstGeom prst="rect">
            <a:avLst/>
          </a:prstGeom>
          <a:gradFill>
            <a:gsLst>
              <a:gs pos="0">
                <a:schemeClr val="accent5">
                  <a:alpha val="5000"/>
                </a:schemeClr>
              </a:gs>
              <a:gs pos="99000">
                <a:schemeClr val="accent5">
                  <a:alpha val="72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8" descr="A person in a suit and tie&#10;&#10;AI-generated content may be incorrect.">
            <a:extLst>
              <a:ext uri="{FF2B5EF4-FFF2-40B4-BE49-F238E27FC236}">
                <a16:creationId xmlns:a16="http://schemas.microsoft.com/office/drawing/2014/main" id="{B579CC1E-9935-C662-24BD-EE8685B269CA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332503" y="1637030"/>
            <a:ext cx="5337175" cy="3583939"/>
          </a:xfrm>
        </p:spPr>
      </p:pic>
    </p:spTree>
    <p:extLst>
      <p:ext uri="{BB962C8B-B14F-4D97-AF65-F5344CB8AC3E}">
        <p14:creationId xmlns:p14="http://schemas.microsoft.com/office/powerpoint/2010/main" val="376492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E4AB72-1C42-427F-801C-32A12FD69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0D1D41-5286-2B6E-EE70-7893A03CD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14400"/>
            <a:ext cx="5148943" cy="1705383"/>
          </a:xfrm>
        </p:spPr>
        <p:txBody>
          <a:bodyPr vert="horz" lIns="0" tIns="0" rIns="0" bIns="0" rtlCol="0" anchor="t">
            <a:normAutofit/>
          </a:bodyPr>
          <a:lstStyle/>
          <a:p>
            <a:pPr algn="r"/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C37A0-451F-A5BA-50DE-F50D2BE3A8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6800" y="2764631"/>
            <a:ext cx="5029201" cy="2760562"/>
          </a:xfrm>
        </p:spPr>
        <p:txBody>
          <a:bodyPr vert="horz" lIns="0" tIns="0" rIns="0" bIns="0" rtlCol="0" anchor="b">
            <a:normAutofit fontScale="77500" lnSpcReduction="20000"/>
          </a:bodyPr>
          <a:lstStyle/>
          <a:p>
            <a:pPr indent="-228600" algn="r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r>
              <a:rPr lang="en-US" sz="1900" dirty="0"/>
              <a:t>Regularly conduct informational interviews to gain information and make connections in your career</a:t>
            </a:r>
          </a:p>
          <a:p>
            <a:pPr lvl="1" algn="r">
              <a:lnSpc>
                <a:spcPct val="110000"/>
              </a:lnSpc>
            </a:pPr>
            <a:r>
              <a:rPr lang="en-US" sz="1900" dirty="0"/>
              <a:t>Periodically follow up with your contacts to keep the connection alive by updating them on your progress </a:t>
            </a:r>
          </a:p>
          <a:p>
            <a:pPr lvl="1" algn="r">
              <a:lnSpc>
                <a:spcPct val="110000"/>
              </a:lnSpc>
            </a:pPr>
            <a:r>
              <a:rPr lang="en-US" sz="1900" dirty="0"/>
              <a:t>Reflect on key takeaways and the skills and experiences you will need to build upon your strengths</a:t>
            </a:r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marL="0" lvl="1" indent="0" algn="r">
              <a:lnSpc>
                <a:spcPct val="110000"/>
              </a:lnSpc>
              <a:buNone/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lvl="1" algn="r">
              <a:lnSpc>
                <a:spcPct val="110000"/>
              </a:lnSpc>
            </a:pPr>
            <a:endParaRPr lang="en-US" sz="1600" dirty="0"/>
          </a:p>
          <a:p>
            <a:pPr marL="0" lvl="1" algn="r">
              <a:lnSpc>
                <a:spcPct val="110000"/>
              </a:lnSpc>
            </a:pPr>
            <a:endParaRPr lang="en-US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C257D2-6895-4677-996F-1A5FBB7F7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5" y="6400800"/>
            <a:ext cx="12191999" cy="457198"/>
          </a:xfrm>
          <a:prstGeom prst="rect">
            <a:avLst/>
          </a:prstGeom>
          <a:gradFill>
            <a:gsLst>
              <a:gs pos="0">
                <a:schemeClr val="accent5">
                  <a:alpha val="8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28FF51-22A9-49F6-8C79-1FFC470CA4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800"/>
            <a:ext cx="8153396" cy="457200"/>
          </a:xfrm>
          <a:prstGeom prst="rect">
            <a:avLst/>
          </a:prstGeom>
          <a:gradFill>
            <a:gsLst>
              <a:gs pos="0">
                <a:schemeClr val="accent6">
                  <a:alpha val="61000"/>
                </a:schemeClr>
              </a:gs>
              <a:gs pos="99000">
                <a:schemeClr val="accent2">
                  <a:alpha val="77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02C0-0922-7872-ED77-5519F82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Content Placeholder 8" descr="A person standing on a yellow circle with a black arrow&#10;&#10;AI-generated content may be incorrect.">
            <a:extLst>
              <a:ext uri="{FF2B5EF4-FFF2-40B4-BE49-F238E27FC236}">
                <a16:creationId xmlns:a16="http://schemas.microsoft.com/office/drawing/2014/main" id="{78BD619F-5267-1FDA-CEC8-D2E521367E33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6540500" y="1196282"/>
            <a:ext cx="5270499" cy="3617018"/>
          </a:xfrm>
        </p:spPr>
      </p:pic>
    </p:spTree>
    <p:extLst>
      <p:ext uri="{BB962C8B-B14F-4D97-AF65-F5344CB8AC3E}">
        <p14:creationId xmlns:p14="http://schemas.microsoft.com/office/powerpoint/2010/main" val="333972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CFF1867-CA5E-416C-80CB-68BE95CE2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306654-0C52-B309-B287-DCD191AB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028701"/>
            <a:ext cx="4372550" cy="2518436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000" spc="750"/>
              <a:t>Questions?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A2F639-83D8-42FB-805A-0AFD485B9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4022220"/>
            <a:ext cx="12192002" cy="2838735"/>
          </a:xfrm>
          <a:prstGeom prst="rect">
            <a:avLst/>
          </a:prstGeom>
          <a:gradFill>
            <a:gsLst>
              <a:gs pos="8000">
                <a:schemeClr val="accent6"/>
              </a:gs>
              <a:gs pos="100000">
                <a:schemeClr val="accent5">
                  <a:alpha val="9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DB4E8D-D68B-4463-A009-8FAB6A115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038600" y="4022219"/>
            <a:ext cx="8153400" cy="283873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99000">
                <a:schemeClr val="accent2">
                  <a:alpha val="94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519481-97EE-45EB-B83B-AE5C46F3D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16759"/>
            <a:ext cx="8441142" cy="2389939"/>
          </a:xfrm>
          <a:prstGeom prst="rect">
            <a:avLst/>
          </a:prstGeom>
          <a:gradFill>
            <a:gsLst>
              <a:gs pos="0">
                <a:schemeClr val="accent6">
                  <a:alpha val="43000"/>
                </a:schemeClr>
              </a:gs>
              <a:gs pos="72000">
                <a:schemeClr val="accent5">
                  <a:alpha val="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 descr="A group of white speech bubbles with question marks&#10;&#10;Description automatically generated">
            <a:extLst>
              <a:ext uri="{FF2B5EF4-FFF2-40B4-BE49-F238E27FC236}">
                <a16:creationId xmlns:a16="http://schemas.microsoft.com/office/drawing/2014/main" id="{2C6E8307-544A-54D7-6E08-1E99F4694536}"/>
              </a:ext>
            </a:extLst>
          </p:cNvPr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6248400" y="1028700"/>
            <a:ext cx="4903081" cy="29223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0C6C8-BBF8-D6DB-5F26-A9F1C44B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9678" y="6408742"/>
            <a:ext cx="438652" cy="44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1389E6-C847-4AD0-B56D-D205B2EAB1EE}" type="slidenum">
              <a:rPr lang="en-US" smtClean="0">
                <a:solidFill>
                  <a:schemeClr val="bg1"/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84661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adientRise">
      <a:dk1>
        <a:sysClr val="windowText" lastClr="000000"/>
      </a:dk1>
      <a:lt1>
        <a:srgbClr val="FFFFFF"/>
      </a:lt1>
      <a:dk2>
        <a:srgbClr val="3C0F3A"/>
      </a:dk2>
      <a:lt2>
        <a:srgbClr val="F1F2F2"/>
      </a:lt2>
      <a:accent1>
        <a:srgbClr val="A6025C"/>
      </a:accent1>
      <a:accent2>
        <a:srgbClr val="92248E"/>
      </a:accent2>
      <a:accent3>
        <a:srgbClr val="DE95C4"/>
      </a:accent3>
      <a:accent4>
        <a:srgbClr val="FE4A00"/>
      </a:accent4>
      <a:accent5>
        <a:srgbClr val="DA002F"/>
      </a:accent5>
      <a:accent6>
        <a:srgbClr val="FF907A"/>
      </a:accent6>
      <a:hlink>
        <a:srgbClr val="CA71E4"/>
      </a:hlink>
      <a:folHlink>
        <a:srgbClr val="E45E49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389B5-45E8-4EA7-B5A7-604FF249CF7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8CF92924-243E-4C73-8BD6-689D14A495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54F37A-6805-42D4-9FB4-3CFF01A7B9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{CFEE536D-0A5B-4016-B5CF-26D074CA7C24}tf89309463_win32</Template>
  <TotalTime>376</TotalTime>
  <Words>315</Words>
  <Application>Microsoft Office PowerPoint</Application>
  <PresentationFormat>Widescreen</PresentationFormat>
  <Paragraphs>63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GradientRiseVTI</vt:lpstr>
      <vt:lpstr>INFORMATIONAL INTERVIEWS</vt:lpstr>
      <vt:lpstr>agenda</vt:lpstr>
      <vt:lpstr>introduction</vt:lpstr>
      <vt:lpstr>Prior to the interview</vt:lpstr>
      <vt:lpstr>Request the interview</vt:lpstr>
      <vt:lpstr>Prepare the questions</vt:lpstr>
      <vt:lpstr>Conduct the interview</vt:lpstr>
      <vt:lpstr>moving forward</vt:lpstr>
      <vt:lpstr>Questions?</vt:lpstr>
      <vt:lpstr>Thank you!</vt:lpstr>
    </vt:vector>
  </TitlesOfParts>
  <Company>Quinsigamond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Jennifer Bemis</dc:creator>
  <cp:lastModifiedBy>Jennifer Bemis</cp:lastModifiedBy>
  <cp:revision>6</cp:revision>
  <dcterms:created xsi:type="dcterms:W3CDTF">2024-07-08T16:41:01Z</dcterms:created>
  <dcterms:modified xsi:type="dcterms:W3CDTF">2025-06-02T18:03:41Z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